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notesSlides/notesSlide3.xml" ContentType="application/vnd.openxmlformats-officedocument.presentationml.notesSlide+xml"/>
  <Default Extension="png" ContentType="image/png"/>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2"/>
  </p:notesMasterIdLst>
  <p:sldIdLst>
    <p:sldId id="256" r:id="rId2"/>
    <p:sldId id="398" r:id="rId3"/>
    <p:sldId id="257" r:id="rId4"/>
    <p:sldId id="258" r:id="rId5"/>
    <p:sldId id="325" r:id="rId6"/>
    <p:sldId id="326" r:id="rId7"/>
    <p:sldId id="308" r:id="rId8"/>
    <p:sldId id="264" r:id="rId9"/>
    <p:sldId id="388" r:id="rId10"/>
    <p:sldId id="389" r:id="rId11"/>
    <p:sldId id="327" r:id="rId12"/>
    <p:sldId id="328" r:id="rId13"/>
    <p:sldId id="259" r:id="rId14"/>
    <p:sldId id="350" r:id="rId15"/>
    <p:sldId id="351" r:id="rId16"/>
    <p:sldId id="352" r:id="rId17"/>
    <p:sldId id="353" r:id="rId18"/>
    <p:sldId id="347" r:id="rId19"/>
    <p:sldId id="348" r:id="rId20"/>
    <p:sldId id="349" r:id="rId21"/>
    <p:sldId id="381" r:id="rId22"/>
    <p:sldId id="382" r:id="rId23"/>
    <p:sldId id="383" r:id="rId24"/>
    <p:sldId id="344" r:id="rId25"/>
    <p:sldId id="334" r:id="rId26"/>
    <p:sldId id="335" r:id="rId27"/>
    <p:sldId id="336" r:id="rId28"/>
    <p:sldId id="296" r:id="rId29"/>
    <p:sldId id="297" r:id="rId30"/>
    <p:sldId id="337" r:id="rId31"/>
    <p:sldId id="260" r:id="rId32"/>
    <p:sldId id="338" r:id="rId33"/>
    <p:sldId id="314" r:id="rId34"/>
    <p:sldId id="261" r:id="rId35"/>
    <p:sldId id="266" r:id="rId36"/>
    <p:sldId id="400" r:id="rId37"/>
    <p:sldId id="315" r:id="rId38"/>
    <p:sldId id="307" r:id="rId39"/>
    <p:sldId id="316" r:id="rId40"/>
    <p:sldId id="339" r:id="rId41"/>
    <p:sldId id="340" r:id="rId42"/>
    <p:sldId id="341" r:id="rId43"/>
    <p:sldId id="342" r:id="rId44"/>
    <p:sldId id="343" r:id="rId45"/>
    <p:sldId id="322" r:id="rId46"/>
    <p:sldId id="401" r:id="rId47"/>
    <p:sldId id="263" r:id="rId48"/>
    <p:sldId id="402" r:id="rId49"/>
    <p:sldId id="403" r:id="rId50"/>
    <p:sldId id="404" r:id="rId51"/>
    <p:sldId id="385" r:id="rId52"/>
    <p:sldId id="386" r:id="rId53"/>
    <p:sldId id="387" r:id="rId54"/>
    <p:sldId id="318" r:id="rId55"/>
    <p:sldId id="399" r:id="rId56"/>
    <p:sldId id="397" r:id="rId57"/>
    <p:sldId id="396" r:id="rId58"/>
    <p:sldId id="372" r:id="rId59"/>
    <p:sldId id="374" r:id="rId60"/>
    <p:sldId id="380" r:id="rId61"/>
    <p:sldId id="262" r:id="rId62"/>
    <p:sldId id="376" r:id="rId63"/>
    <p:sldId id="377" r:id="rId64"/>
    <p:sldId id="366" r:id="rId65"/>
    <p:sldId id="367" r:id="rId66"/>
    <p:sldId id="368" r:id="rId67"/>
    <p:sldId id="369" r:id="rId68"/>
    <p:sldId id="370" r:id="rId69"/>
    <p:sldId id="371" r:id="rId70"/>
    <p:sldId id="394" r:id="rId71"/>
    <p:sldId id="345" r:id="rId72"/>
    <p:sldId id="392" r:id="rId73"/>
    <p:sldId id="313" r:id="rId74"/>
    <p:sldId id="301" r:id="rId75"/>
    <p:sldId id="390" r:id="rId76"/>
    <p:sldId id="303" r:id="rId77"/>
    <p:sldId id="304" r:id="rId78"/>
    <p:sldId id="305" r:id="rId79"/>
    <p:sldId id="346" r:id="rId80"/>
    <p:sldId id="354" r:id="rId8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 xmlns:p14="http://schemas.microsoft.com/office/powerpoint/2010/main">
        <p14:section name="Default Section" id="{CE7F3524-2D70-428B-B96F-AAC8349DFEC6}">
          <p14:sldIdLst>
            <p14:sldId id="256"/>
            <p14:sldId id="398"/>
            <p14:sldId id="257"/>
            <p14:sldId id="258"/>
            <p14:sldId id="325"/>
            <p14:sldId id="326"/>
            <p14:sldId id="308"/>
            <p14:sldId id="264"/>
            <p14:sldId id="388"/>
            <p14:sldId id="389"/>
            <p14:sldId id="327"/>
            <p14:sldId id="328"/>
            <p14:sldId id="259"/>
            <p14:sldId id="350"/>
            <p14:sldId id="351"/>
            <p14:sldId id="352"/>
            <p14:sldId id="353"/>
            <p14:sldId id="347"/>
            <p14:sldId id="348"/>
            <p14:sldId id="349"/>
            <p14:sldId id="381"/>
            <p14:sldId id="382"/>
            <p14:sldId id="383"/>
            <p14:sldId id="344"/>
            <p14:sldId id="334"/>
            <p14:sldId id="335"/>
            <p14:sldId id="336"/>
            <p14:sldId id="296"/>
            <p14:sldId id="297"/>
            <p14:sldId id="337"/>
            <p14:sldId id="260"/>
            <p14:sldId id="338"/>
            <p14:sldId id="314"/>
            <p14:sldId id="261"/>
            <p14:sldId id="266"/>
            <p14:sldId id="400"/>
            <p14:sldId id="315"/>
            <p14:sldId id="307"/>
            <p14:sldId id="316"/>
            <p14:sldId id="339"/>
            <p14:sldId id="340"/>
            <p14:sldId id="341"/>
            <p14:sldId id="342"/>
            <p14:sldId id="343"/>
            <p14:sldId id="322"/>
            <p14:sldId id="401"/>
            <p14:sldId id="263"/>
            <p14:sldId id="402"/>
            <p14:sldId id="403"/>
            <p14:sldId id="404"/>
            <p14:sldId id="385"/>
            <p14:sldId id="386"/>
            <p14:sldId id="387"/>
            <p14:sldId id="318"/>
            <p14:sldId id="399"/>
            <p14:sldId id="397"/>
            <p14:sldId id="396"/>
            <p14:sldId id="372"/>
            <p14:sldId id="374"/>
            <p14:sldId id="380"/>
            <p14:sldId id="262"/>
            <p14:sldId id="376"/>
            <p14:sldId id="377"/>
            <p14:sldId id="366"/>
            <p14:sldId id="367"/>
            <p14:sldId id="368"/>
            <p14:sldId id="369"/>
            <p14:sldId id="370"/>
            <p14:sldId id="371"/>
            <p14:sldId id="394"/>
            <p14:sldId id="345"/>
            <p14:sldId id="392"/>
            <p14:sldId id="313"/>
            <p14:sldId id="301"/>
            <p14:sldId id="390"/>
            <p14:sldId id="303"/>
            <p14:sldId id="304"/>
            <p14:sldId id="305"/>
            <p14:sldId id="346"/>
            <p14:sldId id="354"/>
          </p14:sldIdLst>
        </p14:section>
      </p14:sectionLst>
    </p:ex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9191" autoAdjust="0"/>
    <p:restoredTop sz="94803" autoAdjust="0"/>
  </p:normalViewPr>
  <p:slideViewPr>
    <p:cSldViewPr snapToGrid="0">
      <p:cViewPr varScale="1">
        <p:scale>
          <a:sx n="92" d="100"/>
          <a:sy n="92" d="100"/>
        </p:scale>
        <p:origin x="-522" y="-54"/>
      </p:cViewPr>
      <p:guideLst>
        <p:guide orient="horz" pos="1620"/>
        <p:guide pos="2880"/>
      </p:guideLst>
    </p:cSldViewPr>
  </p:slideViewPr>
  <p:notesTextViewPr>
    <p:cViewPr>
      <p:scale>
        <a:sx n="75" d="100"/>
        <a:sy n="75" d="100"/>
      </p:scale>
      <p:origin x="0" y="0"/>
    </p:cViewPr>
  </p:notesTextViewPr>
  <p:sorterViewPr>
    <p:cViewPr>
      <p:scale>
        <a:sx n="33" d="100"/>
        <a:sy n="33"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168eb06b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168eb06b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864556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15b726c1d1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15b726c1d1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15b726c1d1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15b726c1d1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586446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15b726c1d1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15b726c1d1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998871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15b726c1d1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15b726c1d1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357662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15b726c1d1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15b726c1d1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355126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168eb06b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168eb06b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566173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15b726c1d1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15b726c1d1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447570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15b726c1d1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15b726c1d1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12218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b726c1d1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b726c1d1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424606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261335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15b726c1d1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15b726c1d1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026443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15b726c1d1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15b726c1d1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719311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15b726c1d1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15b726c1d1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216690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168eb06be0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168eb06be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f6dcc597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f6dcc597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17326c0a1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17326c0a1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05402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15b726c1d1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15b726c1d1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17326c0a1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17326c0a1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079148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15b726c1d1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15b726c1d1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429263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15b726c1d1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15b726c1d1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15b726c1d1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15b726c1d1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f6d4753b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g1f6d4753b8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17326c0a1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17326c0a1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7091551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b726c1d1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b726c1d1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802606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17326c0a1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17326c0a1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658343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b726c1d1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b726c1d1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148829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b726c1d1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b726c1d1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071772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b726c1d1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b726c1d1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506877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b726c1d1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b726c1d1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58110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b726c1d1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b726c1d1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0544243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b726c1d1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b726c1d1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508139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168eb06b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168eb06b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b726c1d1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b726c1d1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36101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168eb06be0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168eb06be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451737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b726c1d1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b726c1d1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168eb06b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168eb06b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625982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15b726c1d1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15b726c1d1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867290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15b726c1d1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15b726c1d1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155105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17326c0a1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17326c0a1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9123280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b726c1d1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b726c1d1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949616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15b726c1d1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15b726c1d1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9919157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15b726c1d1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15b726c1d1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267402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15b726c1d1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15b726c1d1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6657106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f6d4753b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g1f6d4753b8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 xmlns:p14="http://schemas.microsoft.com/office/powerpoint/2010/main" val="11525764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17326c0a1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17326c0a1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b726c1d1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b726c1d1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5840637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17326c0a1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17326c0a1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412911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b726c1d1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b726c1d1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369952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b726c1d1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b726c1d1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4026250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b726c1d1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b726c1d1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2279480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b726c1d1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b726c1d1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4953823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b726c1d1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b726c1d1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9759932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b726c1d1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b726c1d1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921044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168eb06b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168eb06b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20522860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b726c1d1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b726c1d1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2909528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168eb06be0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168eb06be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41052275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b726c1d1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b726c1d1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7103938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b726c1d1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b726c1d1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6828103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15b726c1d1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15b726c1d1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15b726c1d1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215b726c1d1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15b726c1d1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15b726c1d1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15b726c1d1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215b726c1d1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15b726c1d1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215b726c1d1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7728514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15b726c1d1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215b726c1d1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574876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b726c1d1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b726c1d1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3876841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15b726c1d1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15b726c1d1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15b726c1d1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15b726c1d1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 xmlns:p14="http://schemas.microsoft.com/office/powerpoint/2010/main" val="1644806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5" r:id="rId5"/>
    <p:sldLayoutId id="2147483657" r:id="rId6"/>
  </p:sldLayoutIdLst>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3390/i%20nfo13050263"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doi.org/10.3390/el%20ectronics11040670"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155/2%20021/8387680"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16/j.i"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archive.ics.uci.edu/ml/datasets/Breast+Cancer+Wisconsin+(Diagnostic)"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archive.ics.uci.edu/ml/datasets/heart+disease"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hyperlink" Target="https://doi.org/10.1109/ACCESS.2022.3165792" TargetMode="External"/><Relationship Id="rId3" Type="http://schemas.openxmlformats.org/officeDocument/2006/relationships/hyperlink" Target="https://doi.org/10.1109/TKDE.2021.3124599" TargetMode="External"/><Relationship Id="rId7" Type="http://schemas.openxmlformats.org/officeDocument/2006/relationships/hyperlink" Target="https://doi.org/10.3390/electronics11223767"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hyperlink" Target="https://doi.org/10.1038/s41523-023-00517-2" TargetMode="External"/><Relationship Id="rId5" Type="http://schemas.openxmlformats.org/officeDocument/2006/relationships/hyperlink" Target="https://doi.org/10.3390/app13031911" TargetMode="External"/><Relationship Id="rId4" Type="http://schemas.openxmlformats.org/officeDocument/2006/relationships/hyperlink" Target="https://doi.org/10.1016/j.cmpb.2022.107318" TargetMode="External"/><Relationship Id="rId9" Type="http://schemas.openxmlformats.org/officeDocument/2006/relationships/hyperlink" Target="https://doi.org/10.1109/ACCESS.2022.3153047" TargetMode="External"/></Relationships>
</file>

<file path=ppt/slides/_rels/slide78.xml.rels><?xml version="1.0" encoding="UTF-8" standalone="yes"?>
<Relationships xmlns="http://schemas.openxmlformats.org/package/2006/relationships"><Relationship Id="rId8" Type="http://schemas.openxmlformats.org/officeDocument/2006/relationships/hyperlink" Target="https://doi.org/10.1155/2021/8387680" TargetMode="External"/><Relationship Id="rId3" Type="http://schemas.openxmlformats.org/officeDocument/2006/relationships/hyperlink" Target="https://doi.org/10.1109/MSP.2021.3125282" TargetMode="External"/><Relationship Id="rId7" Type="http://schemas.openxmlformats.org/officeDocument/2006/relationships/hyperlink" Target="https://doi.org/10.1109/tnnls.2022.3160699"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hyperlink" Target="https://doi.org/10.3390/electronics11040670" TargetMode="External"/><Relationship Id="rId5" Type="http://schemas.openxmlformats.org/officeDocument/2006/relationships/hyperlink" Target="https://doi.org/10.3390/info13050263" TargetMode="External"/><Relationship Id="rId4" Type="http://schemas.openxmlformats.org/officeDocument/2006/relationships/hyperlink" Target="https://doi.org/10.1016/j.ins.2022.04.052"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doi.org/10.1109/MNET.011.2000263"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hyperlink" Target="https://doi.org/10.1109/ACCESS.2018.2890507" TargetMode="External"/><Relationship Id="rId4" Type="http://schemas.openxmlformats.org/officeDocument/2006/relationships/hyperlink" Target="https://doi.org/10.1016/j.imu.2020.100330"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73533" y="519150"/>
            <a:ext cx="8520600" cy="1448854"/>
          </a:xfrm>
          <a:prstGeom prst="rect">
            <a:avLst/>
          </a:prstGeom>
        </p:spPr>
        <p:txBody>
          <a:bodyPr spcFirstLastPara="1" wrap="square" lIns="91425" tIns="91425" rIns="91425" bIns="91425" anchor="b" anchorCtr="0">
            <a:normAutofit/>
          </a:bodyPr>
          <a:lstStyle/>
          <a:p>
            <a:pPr marL="0" lvl="0" indent="0" algn="l" rtl="0">
              <a:lnSpc>
                <a:spcPct val="115000"/>
              </a:lnSpc>
              <a:spcBef>
                <a:spcPts val="0"/>
              </a:spcBef>
              <a:spcAft>
                <a:spcPts val="0"/>
              </a:spcAft>
              <a:buNone/>
            </a:pPr>
            <a:endParaRPr sz="1450" dirty="0">
              <a:solidFill>
                <a:srgbClr val="000000"/>
              </a:solidFill>
              <a:highlight>
                <a:srgbClr val="FFFFFF"/>
              </a:highlight>
            </a:endParaRPr>
          </a:p>
          <a:p>
            <a:pPr marL="0" lvl="0" indent="0" algn="l" rtl="0">
              <a:lnSpc>
                <a:spcPct val="115000"/>
              </a:lnSpc>
              <a:spcBef>
                <a:spcPts val="0"/>
              </a:spcBef>
              <a:spcAft>
                <a:spcPts val="0"/>
              </a:spcAft>
              <a:buNone/>
            </a:pPr>
            <a:endParaRPr sz="1450" dirty="0">
              <a:solidFill>
                <a:srgbClr val="000000"/>
              </a:solidFill>
              <a:highlight>
                <a:srgbClr val="FFFFFF"/>
              </a:highlight>
            </a:endParaRPr>
          </a:p>
          <a:p>
            <a:pPr marL="0" lvl="0" indent="0" algn="ctr" rtl="0">
              <a:spcBef>
                <a:spcPts val="0"/>
              </a:spcBef>
              <a:spcAft>
                <a:spcPts val="0"/>
              </a:spcAft>
              <a:buNone/>
            </a:pPr>
            <a:endParaRPr dirty="0"/>
          </a:p>
        </p:txBody>
      </p:sp>
      <p:sp>
        <p:nvSpPr>
          <p:cNvPr id="56" name="Google Shape;56;p13"/>
          <p:cNvSpPr txBox="1"/>
          <p:nvPr/>
        </p:nvSpPr>
        <p:spPr>
          <a:xfrm>
            <a:off x="621383" y="1410225"/>
            <a:ext cx="7824900" cy="181585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300" dirty="0">
                <a:solidFill>
                  <a:schemeClr val="dk1"/>
                </a:solidFill>
                <a:latin typeface="Lucida Bright" panose="02040602050505020304" pitchFamily="18" charset="0"/>
              </a:rPr>
              <a:t>Breast Cancer Disease Detection and Heart Disease       Detection using Federated based Machine Learning and Ensemble Learning</a:t>
            </a:r>
          </a:p>
          <a:p>
            <a:pPr marL="0" lvl="0" indent="0" algn="ctr" rtl="0">
              <a:spcBef>
                <a:spcPts val="0"/>
              </a:spcBef>
              <a:spcAft>
                <a:spcPts val="0"/>
              </a:spcAft>
              <a:buNone/>
            </a:pPr>
            <a:endParaRPr lang="en-GB" sz="2300" dirty="0">
              <a:solidFill>
                <a:schemeClr val="dk1"/>
              </a:solidFill>
            </a:endParaRPr>
          </a:p>
          <a:p>
            <a:pPr marL="0" lvl="0" indent="0" algn="ctr" rtl="0">
              <a:spcBef>
                <a:spcPts val="0"/>
              </a:spcBef>
              <a:spcAft>
                <a:spcPts val="0"/>
              </a:spcAft>
              <a:buNone/>
            </a:pPr>
            <a:endParaRPr lang="en-GB" dirty="0"/>
          </a:p>
        </p:txBody>
      </p:sp>
      <p:sp>
        <p:nvSpPr>
          <p:cNvPr id="57" name="Google Shape;57;p13"/>
          <p:cNvSpPr txBox="1"/>
          <p:nvPr/>
        </p:nvSpPr>
        <p:spPr>
          <a:xfrm>
            <a:off x="2721900" y="3547675"/>
            <a:ext cx="6422100" cy="87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800">
              <a:highlight>
                <a:srgbClr val="FFFFFF"/>
              </a:highlight>
            </a:endParaRPr>
          </a:p>
          <a:p>
            <a:pPr marL="0" lvl="0" indent="0" algn="l" rtl="0">
              <a:spcBef>
                <a:spcPts val="0"/>
              </a:spcBef>
              <a:spcAft>
                <a:spcPts val="0"/>
              </a:spcAft>
              <a:buNone/>
            </a:pPr>
            <a:endParaRPr/>
          </a:p>
        </p:txBody>
      </p:sp>
      <p:sp>
        <p:nvSpPr>
          <p:cNvPr id="58" name="Google Shape;58;p13"/>
          <p:cNvSpPr txBox="1"/>
          <p:nvPr/>
        </p:nvSpPr>
        <p:spPr>
          <a:xfrm>
            <a:off x="32350" y="3298203"/>
            <a:ext cx="9144000" cy="432396"/>
          </a:xfrm>
          <a:prstGeom prst="rect">
            <a:avLst/>
          </a:prstGeom>
          <a:noFill/>
          <a:ln>
            <a:noFill/>
          </a:ln>
        </p:spPr>
        <p:txBody>
          <a:bodyPr spcFirstLastPara="1" wrap="square" lIns="91425" tIns="91425" rIns="91425" bIns="91425" anchor="t" anchorCtr="0">
            <a:spAutoFit/>
          </a:bodyPr>
          <a:lstStyle/>
          <a:p>
            <a:pPr algn="ctr">
              <a:lnSpc>
                <a:spcPct val="115000"/>
              </a:lnSpc>
            </a:pPr>
            <a:r>
              <a:rPr lang="en-GB" b="1" dirty="0">
                <a:solidFill>
                  <a:schemeClr val="dk1"/>
                </a:solidFill>
                <a:latin typeface="Lucida Bright" panose="02040602050505020304" pitchFamily="18" charset="0"/>
              </a:rPr>
              <a:t>Supervisor</a:t>
            </a:r>
            <a:r>
              <a:rPr lang="en-GB" dirty="0">
                <a:solidFill>
                  <a:schemeClr val="dk1"/>
                </a:solidFill>
                <a:latin typeface="Lucida Bright" panose="02040602050505020304" pitchFamily="18" charset="0"/>
              </a:rPr>
              <a:t>: Dr. Arindam Sarkar, HOD, Department of Computer Science and Electronics, RKMV</a:t>
            </a:r>
          </a:p>
        </p:txBody>
      </p:sp>
      <p:grpSp>
        <p:nvGrpSpPr>
          <p:cNvPr id="3" name="Group 2">
            <a:extLst>
              <a:ext uri="{FF2B5EF4-FFF2-40B4-BE49-F238E27FC236}">
                <a16:creationId xmlns="" xmlns:a16="http://schemas.microsoft.com/office/drawing/2014/main" id="{FF799ECF-1061-CDE4-FB8A-FF9DD5D6F950}"/>
              </a:ext>
            </a:extLst>
          </p:cNvPr>
          <p:cNvGrpSpPr/>
          <p:nvPr/>
        </p:nvGrpSpPr>
        <p:grpSpPr>
          <a:xfrm>
            <a:off x="311700" y="4714100"/>
            <a:ext cx="8753625" cy="553968"/>
            <a:chOff x="311700" y="4714100"/>
            <a:chExt cx="8753625" cy="553968"/>
          </a:xfrm>
        </p:grpSpPr>
        <p:cxnSp>
          <p:nvCxnSpPr>
            <p:cNvPr id="4" name="Google Shape;136;p20">
              <a:extLst>
                <a:ext uri="{FF2B5EF4-FFF2-40B4-BE49-F238E27FC236}">
                  <a16:creationId xmlns="" xmlns:a16="http://schemas.microsoft.com/office/drawing/2014/main" id="{AFFFEB62-D66A-9404-34DD-27EAEDACD638}"/>
                </a:ext>
              </a:extLst>
            </p:cNvPr>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5" name="Google Shape;63;p13">
              <a:extLst>
                <a:ext uri="{FF2B5EF4-FFF2-40B4-BE49-F238E27FC236}">
                  <a16:creationId xmlns="" xmlns:a16="http://schemas.microsoft.com/office/drawing/2014/main" id="{63543D43-46F5-330B-0AA5-632A51EFA663}"/>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6" name="Google Shape;62;p13">
              <a:extLst>
                <a:ext uri="{FF2B5EF4-FFF2-40B4-BE49-F238E27FC236}">
                  <a16:creationId xmlns="" xmlns:a16="http://schemas.microsoft.com/office/drawing/2014/main" id="{40FC547C-A9C4-A4A1-58F4-B264CE33C93E}"/>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7" name="Google Shape;64;p13">
              <a:extLst>
                <a:ext uri="{FF2B5EF4-FFF2-40B4-BE49-F238E27FC236}">
                  <a16:creationId xmlns="" xmlns:a16="http://schemas.microsoft.com/office/drawing/2014/main" id="{69890910-FD67-001E-4387-7A55BBE53879}"/>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1/80</a:t>
              </a:r>
              <a:endParaRPr sz="1200" b="1" dirty="0">
                <a:solidFill>
                  <a:schemeClr val="dk1"/>
                </a:solidFill>
              </a:endParaRPr>
            </a:p>
          </p:txBody>
        </p:sp>
      </p:gr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a:solidFill>
                  <a:srgbClr val="FFFF00"/>
                </a:solidFill>
                <a:latin typeface="Lucida Bright" panose="02040602050505020304" pitchFamily="18" charset="0"/>
              </a:rPr>
              <a:t>Disadvantages of Federated Learning</a:t>
            </a:r>
          </a:p>
        </p:txBody>
      </p:sp>
      <p:sp>
        <p:nvSpPr>
          <p:cNvPr id="3" name="Text Placeholder 2"/>
          <p:cNvSpPr>
            <a:spLocks noGrp="1"/>
          </p:cNvSpPr>
          <p:nvPr>
            <p:ph type="body" idx="1"/>
          </p:nvPr>
        </p:nvSpPr>
        <p:spPr>
          <a:xfrm>
            <a:off x="311700" y="1152474"/>
            <a:ext cx="8520600" cy="3860960"/>
          </a:xfrm>
        </p:spPr>
        <p:txBody>
          <a:bodyPr>
            <a:normAutofit/>
          </a:bodyPr>
          <a:lstStyle/>
          <a:p>
            <a:r>
              <a:rPr lang="en-US" sz="1400" b="1" dirty="0">
                <a:solidFill>
                  <a:srgbClr val="FF0000"/>
                </a:solidFill>
                <a:latin typeface="Lucida Bright" panose="02040602050505020304" pitchFamily="18" charset="0"/>
              </a:rPr>
              <a:t>Investment requirements: </a:t>
            </a:r>
            <a:r>
              <a:rPr lang="en-US" sz="1400" dirty="0">
                <a:latin typeface="Lucida Bright" panose="02040602050505020304" pitchFamily="18" charset="0"/>
              </a:rPr>
              <a:t>Federated learning models may require frequent communication between nodes. This means storage capacity and high bandwidth are among the system requirements.</a:t>
            </a:r>
          </a:p>
          <a:p>
            <a:r>
              <a:rPr lang="en-US" sz="1400" dirty="0">
                <a:solidFill>
                  <a:schemeClr val="accent2">
                    <a:lumMod val="75000"/>
                  </a:schemeClr>
                </a:solidFill>
                <a:latin typeface="Lucida Bright" panose="02040602050505020304" pitchFamily="18" charset="0"/>
              </a:rPr>
              <a:t>Even though only models, not raw data, are communicated to the central server, models can possibly be reverse engineered to identify client data. </a:t>
            </a:r>
            <a:r>
              <a:rPr lang="en-US" sz="1400" u="sng" dirty="0">
                <a:solidFill>
                  <a:schemeClr val="accent2">
                    <a:lumMod val="75000"/>
                  </a:schemeClr>
                </a:solidFill>
                <a:latin typeface="Lucida Bright" panose="02040602050505020304" pitchFamily="18" charset="0"/>
              </a:rPr>
              <a:t>Privacy-enhancing technology </a:t>
            </a:r>
            <a:r>
              <a:rPr lang="en-US" sz="1400" dirty="0">
                <a:solidFill>
                  <a:schemeClr val="accent2">
                    <a:lumMod val="75000"/>
                  </a:schemeClr>
                </a:solidFill>
                <a:latin typeface="Lucida Bright" panose="02040602050505020304" pitchFamily="18" charset="0"/>
              </a:rPr>
              <a:t>like </a:t>
            </a:r>
            <a:r>
              <a:rPr lang="en-US" sz="1400" u="sng" dirty="0">
                <a:solidFill>
                  <a:srgbClr val="00B050"/>
                </a:solidFill>
                <a:latin typeface="Lucida Bright" panose="02040602050505020304" pitchFamily="18" charset="0"/>
              </a:rPr>
              <a:t>differential privacy</a:t>
            </a:r>
            <a:r>
              <a:rPr lang="en-US" sz="1400" dirty="0">
                <a:solidFill>
                  <a:schemeClr val="accent2">
                    <a:lumMod val="75000"/>
                  </a:schemeClr>
                </a:solidFill>
                <a:latin typeface="Lucida Bright" panose="02040602050505020304" pitchFamily="18" charset="0"/>
              </a:rPr>
              <a:t>,</a:t>
            </a:r>
            <a:r>
              <a:rPr lang="en-US" sz="1400" dirty="0">
                <a:solidFill>
                  <a:srgbClr val="00B050"/>
                </a:solidFill>
                <a:latin typeface="Lucida Bright" panose="02040602050505020304" pitchFamily="18" charset="0"/>
              </a:rPr>
              <a:t> </a:t>
            </a:r>
            <a:r>
              <a:rPr lang="en-US" sz="1400" u="sng" dirty="0">
                <a:solidFill>
                  <a:srgbClr val="00B050"/>
                </a:solidFill>
                <a:latin typeface="Lucida Bright" panose="02040602050505020304" pitchFamily="18" charset="0"/>
              </a:rPr>
              <a:t>homomorphic encryption</a:t>
            </a:r>
            <a:r>
              <a:rPr lang="en-US" sz="1400" dirty="0">
                <a:solidFill>
                  <a:srgbClr val="00B050"/>
                </a:solidFill>
                <a:latin typeface="Lucida Bright" panose="02040602050505020304" pitchFamily="18" charset="0"/>
              </a:rPr>
              <a:t> </a:t>
            </a:r>
            <a:r>
              <a:rPr lang="en-US" sz="1400" dirty="0">
                <a:solidFill>
                  <a:schemeClr val="accent2">
                    <a:lumMod val="75000"/>
                  </a:schemeClr>
                </a:solidFill>
                <a:latin typeface="Lucida Bright" panose="02040602050505020304" pitchFamily="18" charset="0"/>
              </a:rPr>
              <a:t>can be used to increase data privacy capabilities of federated learning.</a:t>
            </a:r>
          </a:p>
          <a:p>
            <a:r>
              <a:rPr lang="en-US" sz="1400" b="1" dirty="0">
                <a:solidFill>
                  <a:srgbClr val="FF0000"/>
                </a:solidFill>
                <a:latin typeface="Lucida Bright" panose="02040602050505020304" pitchFamily="18" charset="0"/>
              </a:rPr>
              <a:t>Indirect information leakage</a:t>
            </a:r>
            <a:r>
              <a:rPr lang="en-US" sz="1400" dirty="0">
                <a:solidFill>
                  <a:srgbClr val="FF0000"/>
                </a:solidFill>
                <a:latin typeface="Lucida Bright" panose="02040602050505020304" pitchFamily="18" charset="0"/>
              </a:rPr>
              <a:t>: </a:t>
            </a:r>
            <a:r>
              <a:rPr lang="en-US" sz="1400" dirty="0">
                <a:latin typeface="Lucida Bright" panose="02040602050505020304" pitchFamily="18" charset="0"/>
              </a:rPr>
              <a:t>Researchers have considered situations where one of the members of the federation can maliciously attack others by inserting hidden backdoors into the joint global model.</a:t>
            </a:r>
          </a:p>
          <a:p>
            <a:r>
              <a:rPr lang="en-US" sz="1400" b="1" dirty="0">
                <a:solidFill>
                  <a:srgbClr val="FF0000"/>
                </a:solidFill>
                <a:latin typeface="Lucida Bright" panose="02040602050505020304" pitchFamily="18" charset="0"/>
              </a:rPr>
              <a:t>Centralization</a:t>
            </a:r>
            <a:r>
              <a:rPr lang="en-US" sz="1400" dirty="0">
                <a:solidFill>
                  <a:srgbClr val="FF0000"/>
                </a:solidFill>
                <a:latin typeface="Lucida Bright" panose="02040602050505020304" pitchFamily="18" charset="0"/>
              </a:rPr>
              <a:t>: </a:t>
            </a:r>
            <a:r>
              <a:rPr lang="en-US" sz="1400" dirty="0">
                <a:latin typeface="Lucida Bright" panose="02040602050505020304" pitchFamily="18" charset="0"/>
              </a:rPr>
              <a:t>There is still a degree of centralization in federated learning where a central model uses the output of other devices to build a new model. Researchers propose using </a:t>
            </a:r>
            <a:r>
              <a:rPr lang="en-US" sz="1400" dirty="0" err="1">
                <a:latin typeface="Lucida Bright" panose="02040602050505020304" pitchFamily="18" charset="0"/>
              </a:rPr>
              <a:t>blockchained</a:t>
            </a:r>
            <a:r>
              <a:rPr lang="en-US" sz="1400" dirty="0">
                <a:latin typeface="Lucida Bright" panose="02040602050505020304" pitchFamily="18" charset="0"/>
              </a:rPr>
              <a:t> federated learning (</a:t>
            </a:r>
            <a:r>
              <a:rPr lang="en-US" sz="1400" dirty="0" err="1">
                <a:latin typeface="Lucida Bright" panose="02040602050505020304" pitchFamily="18" charset="0"/>
              </a:rPr>
              <a:t>BlockFL</a:t>
            </a:r>
            <a:r>
              <a:rPr lang="en-US" sz="1400" dirty="0">
                <a:latin typeface="Lucida Bright" panose="02040602050505020304" pitchFamily="18" charset="0"/>
              </a:rPr>
              <a:t>) and other approaches to build zero-trust models of federated learning.</a:t>
            </a:r>
          </a:p>
          <a:p>
            <a:endParaRPr lang="en-US" dirty="0">
              <a:solidFill>
                <a:schemeClr val="accent2">
                  <a:lumMod val="75000"/>
                </a:schemeClr>
              </a:solidFill>
            </a:endParaRPr>
          </a:p>
          <a:p>
            <a:endParaRPr lang="en-US" dirty="0"/>
          </a:p>
        </p:txBody>
      </p:sp>
      <p:grpSp>
        <p:nvGrpSpPr>
          <p:cNvPr id="4" name="Group 3">
            <a:extLst>
              <a:ext uri="{FF2B5EF4-FFF2-40B4-BE49-F238E27FC236}">
                <a16:creationId xmlns="" xmlns:a16="http://schemas.microsoft.com/office/drawing/2014/main" id="{469C77A6-4AE2-D3E8-D6A3-D2CF500E23D5}"/>
              </a:ext>
            </a:extLst>
          </p:cNvPr>
          <p:cNvGrpSpPr/>
          <p:nvPr/>
        </p:nvGrpSpPr>
        <p:grpSpPr>
          <a:xfrm>
            <a:off x="311700" y="4714100"/>
            <a:ext cx="8753625" cy="553968"/>
            <a:chOff x="311700" y="4714100"/>
            <a:chExt cx="8753625" cy="553968"/>
          </a:xfrm>
        </p:grpSpPr>
        <p:cxnSp>
          <p:nvCxnSpPr>
            <p:cNvPr id="5" name="Google Shape;136;p20">
              <a:extLst>
                <a:ext uri="{FF2B5EF4-FFF2-40B4-BE49-F238E27FC236}">
                  <a16:creationId xmlns="" xmlns:a16="http://schemas.microsoft.com/office/drawing/2014/main" id="{3F8DD69B-92CE-9BB9-547B-CE2C96A98649}"/>
                </a:ext>
              </a:extLst>
            </p:cNvPr>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6" name="Google Shape;63;p13">
              <a:extLst>
                <a:ext uri="{FF2B5EF4-FFF2-40B4-BE49-F238E27FC236}">
                  <a16:creationId xmlns="" xmlns:a16="http://schemas.microsoft.com/office/drawing/2014/main" id="{95469ED9-3582-E076-6CC5-DAB27CC5FB3C}"/>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7" name="Google Shape;62;p13">
              <a:extLst>
                <a:ext uri="{FF2B5EF4-FFF2-40B4-BE49-F238E27FC236}">
                  <a16:creationId xmlns="" xmlns:a16="http://schemas.microsoft.com/office/drawing/2014/main" id="{0DC1F926-B7FA-A7B2-8371-6235383DC6FF}"/>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8" name="Google Shape;64;p13">
              <a:extLst>
                <a:ext uri="{FF2B5EF4-FFF2-40B4-BE49-F238E27FC236}">
                  <a16:creationId xmlns="" xmlns:a16="http://schemas.microsoft.com/office/drawing/2014/main" id="{2DB7AECE-B321-A77D-1135-839B42C79EBA}"/>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10/80</a:t>
              </a:r>
              <a:endParaRPr sz="1200" b="1" dirty="0">
                <a:solidFill>
                  <a:schemeClr val="dk1"/>
                </a:solidFill>
              </a:endParaRPr>
            </a:p>
          </p:txBody>
        </p:sp>
      </p:gr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solidFill>
                  <a:srgbClr val="FFFF00"/>
                </a:solidFill>
                <a:latin typeface="Lucida Bright" panose="02040602050505020304" pitchFamily="18" charset="0"/>
              </a:rPr>
              <a:t>CONTRIBUTION OF PROPOSED WORK</a:t>
            </a:r>
            <a:endParaRPr u="sng" dirty="0">
              <a:solidFill>
                <a:srgbClr val="FFFF00"/>
              </a:solidFill>
              <a:latin typeface="Lucida Bright" panose="02040602050505020304" pitchFamily="18" charset="0"/>
            </a:endParaRPr>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23850" indent="-171450">
              <a:buSzPts val="1200"/>
            </a:pPr>
            <a:endParaRPr lang="en-GB" sz="1200" dirty="0">
              <a:latin typeface="Lucida Bright" panose="02040602050505020304" pitchFamily="18" charset="0"/>
            </a:endParaRPr>
          </a:p>
          <a:p>
            <a:pPr marL="152400" indent="0">
              <a:buSzPts val="1200"/>
              <a:buNone/>
            </a:pPr>
            <a:endParaRPr lang="en-GB" sz="1200" dirty="0">
              <a:latin typeface="Lucida Bright" panose="02040602050505020304" pitchFamily="18" charset="0"/>
            </a:endParaRPr>
          </a:p>
          <a:p>
            <a:pPr marL="323850" indent="-171450">
              <a:buSzPts val="1200"/>
            </a:pPr>
            <a:endParaRPr lang="en-GB" sz="1200" dirty="0">
              <a:latin typeface="Lucida Bright" panose="02040602050505020304" pitchFamily="18" charset="0"/>
            </a:endParaRPr>
          </a:p>
          <a:p>
            <a:pPr marL="323850" indent="-171450">
              <a:buSzPts val="1200"/>
            </a:pPr>
            <a:r>
              <a:rPr lang="en-GB" sz="1200" dirty="0">
                <a:latin typeface="Lucida Bright" panose="02040602050505020304" pitchFamily="18" charset="0"/>
              </a:rPr>
              <a:t>This project proposes a solution that combines machine learning and ensemble learning techniques with federated learning to address privacy, integrity, and ownership concerns when training AdaBoost, LDA, Random Forest, Gaussian Naive Bayes, Bagging, Gradient Boost, Decision Tree, and Extra Trees classifiers using IoT data from multiple providers. </a:t>
            </a:r>
          </a:p>
          <a:p>
            <a:pPr marL="323850" indent="-171450">
              <a:buSzPts val="1200"/>
            </a:pPr>
            <a:endParaRPr lang="en-GB" sz="1200" dirty="0">
              <a:latin typeface="Lucida Bright" panose="02040602050505020304" pitchFamily="18" charset="0"/>
            </a:endParaRPr>
          </a:p>
          <a:p>
            <a:pPr marL="323850" indent="-171450">
              <a:buSzPts val="1200"/>
            </a:pPr>
            <a:endParaRPr lang="en-GB" sz="1200" dirty="0">
              <a:latin typeface="Lucida Bright" panose="02040602050505020304" pitchFamily="18" charset="0"/>
            </a:endParaRPr>
          </a:p>
          <a:p>
            <a:pPr marL="323850" indent="-171450">
              <a:buSzPts val="1200"/>
            </a:pPr>
            <a:r>
              <a:rPr lang="en-GB" sz="1200" dirty="0">
                <a:latin typeface="Lucida Bright" panose="02040602050505020304" pitchFamily="18" charset="0"/>
              </a:rPr>
              <a:t>To enable secure training on data with the help of </a:t>
            </a:r>
            <a:r>
              <a:rPr lang="en-GB" sz="1200" b="1" dirty="0">
                <a:latin typeface="Lucida Bright" panose="02040602050505020304" pitchFamily="18" charset="0"/>
              </a:rPr>
              <a:t>federated</a:t>
            </a:r>
            <a:r>
              <a:rPr lang="en-GB" sz="1200" dirty="0">
                <a:latin typeface="Lucida Bright" panose="02040602050505020304" pitchFamily="18" charset="0"/>
              </a:rPr>
              <a:t> </a:t>
            </a:r>
            <a:r>
              <a:rPr lang="en-GB" sz="1200" b="1" dirty="0">
                <a:latin typeface="Lucida Bright" panose="02040602050505020304" pitchFamily="18" charset="0"/>
              </a:rPr>
              <a:t>learning</a:t>
            </a:r>
            <a:r>
              <a:rPr lang="en-GB" sz="1200" dirty="0">
                <a:latin typeface="Lucida Bright" panose="02040602050505020304" pitchFamily="18" charset="0"/>
              </a:rPr>
              <a:t>, the project constructs secure protocols for  crucial algorithms training operations while ensuring that data providers </a:t>
            </a:r>
            <a:r>
              <a:rPr lang="en-GB" sz="1200" b="1" dirty="0">
                <a:latin typeface="Lucida Bright" panose="02040602050505020304" pitchFamily="18" charset="0"/>
              </a:rPr>
              <a:t>cannot access </a:t>
            </a:r>
            <a:r>
              <a:rPr lang="en-GB" sz="1200" dirty="0">
                <a:latin typeface="Lucida Bright" panose="02040602050505020304" pitchFamily="18" charset="0"/>
              </a:rPr>
              <a:t>each other's data and that the data scientist’s </a:t>
            </a:r>
            <a:r>
              <a:rPr lang="en-GB" sz="1200" b="1" dirty="0">
                <a:latin typeface="Lucida Bright" panose="02040602050505020304" pitchFamily="18" charset="0"/>
              </a:rPr>
              <a:t>model parameters </a:t>
            </a:r>
            <a:r>
              <a:rPr lang="en-GB" sz="1200" dirty="0">
                <a:latin typeface="Lucida Bright" panose="02040602050505020304" pitchFamily="18" charset="0"/>
              </a:rPr>
              <a:t>are kept secret from the data providers during the training process. </a:t>
            </a:r>
          </a:p>
        </p:txBody>
      </p:sp>
      <p:cxnSp>
        <p:nvCxnSpPr>
          <p:cNvPr id="71" name="Google Shape;71;p14"/>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75" name="Google Shape;75;p14"/>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11/80</a:t>
            </a:r>
            <a:endParaRPr sz="1200" b="1" dirty="0">
              <a:solidFill>
                <a:schemeClr val="dk1"/>
              </a:solidFill>
            </a:endParaRPr>
          </a:p>
        </p:txBody>
      </p:sp>
      <p:sp>
        <p:nvSpPr>
          <p:cNvPr id="2" name="Google Shape;63;p13">
            <a:extLst>
              <a:ext uri="{FF2B5EF4-FFF2-40B4-BE49-F238E27FC236}">
                <a16:creationId xmlns="" xmlns:a16="http://schemas.microsoft.com/office/drawing/2014/main" id="{5551F3A6-1591-6B76-2E31-972EA866DBBB}"/>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BAA4F1C1-1A43-9993-5028-AFDAA4BD07E3}"/>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Tree>
    <p:extLst>
      <p:ext uri="{BB962C8B-B14F-4D97-AF65-F5344CB8AC3E}">
        <p14:creationId xmlns="" xmlns:p14="http://schemas.microsoft.com/office/powerpoint/2010/main" val="217044341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311700" y="443175"/>
            <a:ext cx="8520600" cy="441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ctr" rtl="0">
              <a:spcBef>
                <a:spcPts val="1200"/>
              </a:spcBef>
              <a:spcAft>
                <a:spcPts val="1200"/>
              </a:spcAft>
              <a:buNone/>
            </a:pPr>
            <a:r>
              <a:rPr lang="en-GB" sz="3400" b="1" dirty="0">
                <a:solidFill>
                  <a:srgbClr val="FFFF00"/>
                </a:solidFill>
                <a:latin typeface="Lucida Bright" panose="02040602050505020304" pitchFamily="18" charset="0"/>
              </a:rPr>
              <a:t>LITERATURE REVIEW</a:t>
            </a:r>
          </a:p>
          <a:p>
            <a:pPr marL="0" lvl="0" indent="0" rtl="0">
              <a:spcBef>
                <a:spcPts val="1200"/>
              </a:spcBef>
              <a:spcAft>
                <a:spcPts val="1200"/>
              </a:spcAft>
              <a:buNone/>
            </a:pPr>
            <a:r>
              <a:rPr lang="en-GB" sz="1200" b="1" dirty="0">
                <a:latin typeface="Lucida Bright" panose="02040602050505020304" pitchFamily="18" charset="0"/>
              </a:rPr>
              <a:t>These papers investigate the state of the art of various clinical decision support systems for human health disease prediction, proposed by various researchers using machine learning techniques.</a:t>
            </a:r>
            <a:endParaRPr sz="1200" b="1" dirty="0">
              <a:latin typeface="Lucida Bright" panose="02040602050505020304" pitchFamily="18" charset="0"/>
            </a:endParaRPr>
          </a:p>
        </p:txBody>
      </p:sp>
      <p:grpSp>
        <p:nvGrpSpPr>
          <p:cNvPr id="4" name="Group 3">
            <a:extLst>
              <a:ext uri="{FF2B5EF4-FFF2-40B4-BE49-F238E27FC236}">
                <a16:creationId xmlns="" xmlns:a16="http://schemas.microsoft.com/office/drawing/2014/main" id="{F2B9C828-22FA-A4BE-560F-225B1A2BBCB5}"/>
              </a:ext>
            </a:extLst>
          </p:cNvPr>
          <p:cNvGrpSpPr/>
          <p:nvPr/>
        </p:nvGrpSpPr>
        <p:grpSpPr>
          <a:xfrm>
            <a:off x="311700" y="4714100"/>
            <a:ext cx="8753625" cy="553968"/>
            <a:chOff x="311700" y="4714100"/>
            <a:chExt cx="8753625" cy="553968"/>
          </a:xfrm>
        </p:grpSpPr>
        <p:cxnSp>
          <p:nvCxnSpPr>
            <p:cNvPr id="5" name="Google Shape;136;p20">
              <a:extLst>
                <a:ext uri="{FF2B5EF4-FFF2-40B4-BE49-F238E27FC236}">
                  <a16:creationId xmlns="" xmlns:a16="http://schemas.microsoft.com/office/drawing/2014/main" id="{3CE9DF50-4F65-7B9A-CC22-A89FFE97226C}"/>
                </a:ext>
              </a:extLst>
            </p:cNvPr>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6" name="Google Shape;63;p13">
              <a:extLst>
                <a:ext uri="{FF2B5EF4-FFF2-40B4-BE49-F238E27FC236}">
                  <a16:creationId xmlns="" xmlns:a16="http://schemas.microsoft.com/office/drawing/2014/main" id="{CC398DE7-7F72-33A0-9463-E72ECB83E9B9}"/>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7" name="Google Shape;62;p13">
              <a:extLst>
                <a:ext uri="{FF2B5EF4-FFF2-40B4-BE49-F238E27FC236}">
                  <a16:creationId xmlns="" xmlns:a16="http://schemas.microsoft.com/office/drawing/2014/main" id="{4BC59CEA-A292-FC44-133A-D94A1A7A6FD1}"/>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8" name="Google Shape;64;p13">
              <a:extLst>
                <a:ext uri="{FF2B5EF4-FFF2-40B4-BE49-F238E27FC236}">
                  <a16:creationId xmlns="" xmlns:a16="http://schemas.microsoft.com/office/drawing/2014/main" id="{E4B74DF1-2957-578C-32CA-3D53BFBDDB70}"/>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12/80</a:t>
              </a:r>
              <a:endParaRPr sz="1200" b="1" dirty="0">
                <a:solidFill>
                  <a:schemeClr val="dk1"/>
                </a:solidFill>
              </a:endParaRPr>
            </a:p>
          </p:txBody>
        </p:sp>
      </p:grpSp>
    </p:spTree>
    <p:extLst>
      <p:ext uri="{BB962C8B-B14F-4D97-AF65-F5344CB8AC3E}">
        <p14:creationId xmlns="" xmlns:p14="http://schemas.microsoft.com/office/powerpoint/2010/main" val="128235753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solidFill>
                  <a:srgbClr val="FFFF00"/>
                </a:solidFill>
                <a:latin typeface="Lucida Bright" panose="02040602050505020304" pitchFamily="18" charset="0"/>
              </a:rPr>
              <a:t>LITERATURE REVIEW </a:t>
            </a:r>
            <a:endParaRPr u="sng" dirty="0">
              <a:solidFill>
                <a:srgbClr val="FFFF00"/>
              </a:solidFill>
              <a:latin typeface="Lucida Bright" panose="02040602050505020304" pitchFamily="18" charset="0"/>
            </a:endParaRPr>
          </a:p>
        </p:txBody>
      </p:sp>
      <p:sp>
        <p:nvSpPr>
          <p:cNvPr id="91" name="Google Shape;91;p16"/>
          <p:cNvSpPr txBox="1">
            <a:spLocks noGrp="1"/>
          </p:cNvSpPr>
          <p:nvPr>
            <p:ph type="body" idx="1"/>
          </p:nvPr>
        </p:nvSpPr>
        <p:spPr>
          <a:xfrm>
            <a:off x="311700" y="1316900"/>
            <a:ext cx="8520600" cy="32520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1200"/>
              </a:spcAft>
              <a:buNone/>
            </a:pPr>
            <a:endParaRPr sz="1600" b="1" dirty="0"/>
          </a:p>
        </p:txBody>
      </p:sp>
      <p:cxnSp>
        <p:nvCxnSpPr>
          <p:cNvPr id="92" name="Google Shape;92;p16"/>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93" name="Google Shape;93;p16"/>
          <p:cNvSpPr txBox="1"/>
          <p:nvPr/>
        </p:nvSpPr>
        <p:spPr>
          <a:xfrm>
            <a:off x="429425" y="4714100"/>
            <a:ext cx="982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chemeClr val="dk1"/>
                </a:solidFill>
              </a:rPr>
              <a:t>Subha Roy</a:t>
            </a:r>
            <a:endParaRPr sz="1200" b="1">
              <a:solidFill>
                <a:schemeClr val="dk1"/>
              </a:solidFill>
            </a:endParaRPr>
          </a:p>
        </p:txBody>
      </p:sp>
      <p:sp>
        <p:nvSpPr>
          <p:cNvPr id="94" name="Google Shape;94;p16"/>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solidFill>
                  <a:schemeClr val="dk1"/>
                </a:solidFill>
              </a:rPr>
              <a:t>Smart Healthcare and Smart Agriculture</a:t>
            </a:r>
            <a:endParaRPr sz="1200" b="1">
              <a:solidFill>
                <a:schemeClr val="dk1"/>
              </a:solidFill>
            </a:endParaRPr>
          </a:p>
        </p:txBody>
      </p:sp>
      <p:sp>
        <p:nvSpPr>
          <p:cNvPr id="96" name="Google Shape;96;p16"/>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4/</a:t>
            </a:r>
            <a:endParaRPr sz="1200" b="1" dirty="0">
              <a:solidFill>
                <a:schemeClr val="dk1"/>
              </a:solidFill>
            </a:endParaRPr>
          </a:p>
        </p:txBody>
      </p:sp>
      <p:sp>
        <p:nvSpPr>
          <p:cNvPr id="2" name="Google Shape;63;p13">
            <a:extLst>
              <a:ext uri="{FF2B5EF4-FFF2-40B4-BE49-F238E27FC236}">
                <a16:creationId xmlns="" xmlns:a16="http://schemas.microsoft.com/office/drawing/2014/main" id="{3286C6C3-DFB9-4CE7-80D3-86C0901F1533}"/>
              </a:ext>
            </a:extLst>
          </p:cNvPr>
          <p:cNvSpPr txBox="1"/>
          <p:nvPr/>
        </p:nvSpPr>
        <p:spPr>
          <a:xfrm>
            <a:off x="6384050" y="4714100"/>
            <a:ext cx="1460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12th April 2023</a:t>
            </a:r>
            <a:endParaRPr sz="1200" b="1" dirty="0">
              <a:solidFill>
                <a:schemeClr val="dk1"/>
              </a:solidFill>
            </a:endParaRPr>
          </a:p>
        </p:txBody>
      </p:sp>
      <p:graphicFrame>
        <p:nvGraphicFramePr>
          <p:cNvPr id="5" name="Table 5">
            <a:extLst>
              <a:ext uri="{FF2B5EF4-FFF2-40B4-BE49-F238E27FC236}">
                <a16:creationId xmlns="" xmlns:a16="http://schemas.microsoft.com/office/drawing/2014/main" id="{23D37E20-74E0-04EF-5B8D-35CF7A93FEE9}"/>
              </a:ext>
            </a:extLst>
          </p:cNvPr>
          <p:cNvGraphicFramePr>
            <a:graphicFrameLocks noGrp="1"/>
          </p:cNvGraphicFramePr>
          <p:nvPr>
            <p:extLst>
              <p:ext uri="{D42A27DB-BD31-4B8C-83A1-F6EECF244321}">
                <p14:modId xmlns="" xmlns:p14="http://schemas.microsoft.com/office/powerpoint/2010/main" val="486286150"/>
              </p:ext>
            </p:extLst>
          </p:nvPr>
        </p:nvGraphicFramePr>
        <p:xfrm>
          <a:off x="36020" y="521464"/>
          <a:ext cx="9062855" cy="4835909"/>
        </p:xfrm>
        <a:graphic>
          <a:graphicData uri="http://schemas.openxmlformats.org/drawingml/2006/table">
            <a:tbl>
              <a:tblPr firstRow="1" bandRow="1">
                <a:tableStyleId>{5C22544A-7EE6-4342-B048-85BDC9FD1C3A}</a:tableStyleId>
              </a:tblPr>
              <a:tblGrid>
                <a:gridCol w="2549345">
                  <a:extLst>
                    <a:ext uri="{9D8B030D-6E8A-4147-A177-3AD203B41FA5}">
                      <a16:colId xmlns="" xmlns:a16="http://schemas.microsoft.com/office/drawing/2014/main" val="3938996344"/>
                    </a:ext>
                  </a:extLst>
                </a:gridCol>
                <a:gridCol w="1254642">
                  <a:extLst>
                    <a:ext uri="{9D8B030D-6E8A-4147-A177-3AD203B41FA5}">
                      <a16:colId xmlns="" xmlns:a16="http://schemas.microsoft.com/office/drawing/2014/main" val="2356361856"/>
                    </a:ext>
                  </a:extLst>
                </a:gridCol>
                <a:gridCol w="2381693">
                  <a:extLst>
                    <a:ext uri="{9D8B030D-6E8A-4147-A177-3AD203B41FA5}">
                      <a16:colId xmlns="" xmlns:a16="http://schemas.microsoft.com/office/drawing/2014/main" val="2864276561"/>
                    </a:ext>
                  </a:extLst>
                </a:gridCol>
                <a:gridCol w="2126511">
                  <a:extLst>
                    <a:ext uri="{9D8B030D-6E8A-4147-A177-3AD203B41FA5}">
                      <a16:colId xmlns="" xmlns:a16="http://schemas.microsoft.com/office/drawing/2014/main" val="1865732726"/>
                    </a:ext>
                  </a:extLst>
                </a:gridCol>
                <a:gridCol w="750664">
                  <a:extLst>
                    <a:ext uri="{9D8B030D-6E8A-4147-A177-3AD203B41FA5}">
                      <a16:colId xmlns="" xmlns:a16="http://schemas.microsoft.com/office/drawing/2014/main" val="302111886"/>
                    </a:ext>
                  </a:extLst>
                </a:gridCol>
              </a:tblGrid>
              <a:tr h="0">
                <a:tc>
                  <a:txBody>
                    <a:bodyPr/>
                    <a:lstStyle/>
                    <a:p>
                      <a:pPr algn="ctr">
                        <a:lnSpc>
                          <a:spcPct val="115000"/>
                        </a:lnSpc>
                      </a:pPr>
                      <a:r>
                        <a:rPr lang="en-IN" sz="1400" b="1" dirty="0">
                          <a:effectLst/>
                          <a:latin typeface="Roboto Serif"/>
                          <a:ea typeface="Roboto Serif"/>
                          <a:cs typeface="Roboto Serif"/>
                        </a:rPr>
                        <a:t>REFERENCES</a:t>
                      </a:r>
                      <a:endParaRPr lang="en-IN" sz="18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IN" sz="1400" b="1" dirty="0">
                          <a:effectLst/>
                          <a:latin typeface="Roboto Serif"/>
                          <a:ea typeface="Roboto Serif"/>
                          <a:cs typeface="Roboto Serif"/>
                        </a:rPr>
                        <a:t>OBJECTIVES</a:t>
                      </a:r>
                      <a:endParaRPr lang="en-IN" sz="18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IN" sz="1400" b="1" dirty="0">
                          <a:solidFill>
                            <a:schemeClr val="bg1"/>
                          </a:solidFill>
                          <a:effectLst/>
                          <a:latin typeface="Roboto Serif"/>
                          <a:ea typeface="Roboto Serif"/>
                          <a:cs typeface="Roboto Serif"/>
                        </a:rPr>
                        <a:t>CONTRIBUTIONS</a:t>
                      </a:r>
                      <a:endParaRPr lang="en-IN" sz="1800" dirty="0">
                        <a:solidFill>
                          <a:schemeClr val="bg1"/>
                        </a:solidFill>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IN" sz="1400" b="1" dirty="0">
                          <a:effectLst/>
                          <a:latin typeface="Roboto Serif"/>
                          <a:ea typeface="Roboto Serif"/>
                          <a:cs typeface="Roboto Serif"/>
                        </a:rPr>
                        <a:t>LIMITATIONS</a:t>
                      </a:r>
                      <a:endParaRPr lang="en-IN" sz="18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IN" sz="1400" b="1" dirty="0">
                          <a:effectLst/>
                          <a:latin typeface="Roboto Serif"/>
                          <a:ea typeface="Roboto Serif"/>
                          <a:cs typeface="Roboto Serif"/>
                        </a:rPr>
                        <a:t>YEAR</a:t>
                      </a:r>
                      <a:endParaRPr lang="en-IN" sz="18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 xmlns:a16="http://schemas.microsoft.com/office/drawing/2014/main" val="2927252919"/>
                  </a:ext>
                </a:extLst>
              </a:tr>
              <a:tr h="1308865">
                <a:tc>
                  <a:txBody>
                    <a:bodyPr/>
                    <a:lstStyle/>
                    <a:p>
                      <a:r>
                        <a:rPr lang="en-GB" sz="900" dirty="0">
                          <a:solidFill>
                            <a:schemeClr val="bg1"/>
                          </a:solidFill>
                        </a:rPr>
                        <a:t>[1] Q. Li et al., "A Survey on Federated Learning Systems: Vision, Hype and Reality for Data Privacy and Protection," in IEEE Transactions on Knowledge and Data Engineering, vol. 35, no. 4, pp. 3347-3366, 1 April 2023, </a:t>
                      </a:r>
                      <a:r>
                        <a:rPr lang="en-GB" sz="900" dirty="0" err="1">
                          <a:solidFill>
                            <a:schemeClr val="bg1"/>
                          </a:solidFill>
                        </a:rPr>
                        <a:t>doi:</a:t>
                      </a:r>
                      <a:r>
                        <a:rPr lang="en-GB" sz="900" dirty="0" err="1">
                          <a:solidFill>
                            <a:schemeClr val="accent5">
                              <a:lumMod val="50000"/>
                            </a:schemeClr>
                          </a:solidFill>
                        </a:rPr>
                        <a:t>https</a:t>
                      </a:r>
                      <a:r>
                        <a:rPr lang="en-GB" sz="900" dirty="0">
                          <a:solidFill>
                            <a:schemeClr val="accent5">
                              <a:lumMod val="50000"/>
                            </a:schemeClr>
                          </a:solidFill>
                        </a:rPr>
                        <a:t>://doi.org/10.1109/TKDE.2021.3124599</a:t>
                      </a:r>
                      <a:r>
                        <a:rPr lang="en-GB" sz="900" dirty="0">
                          <a:solidFill>
                            <a:schemeClr val="bg1"/>
                          </a:solidFill>
                        </a:rPr>
                        <a:t>.</a:t>
                      </a:r>
                      <a:endParaRPr lang="en-IN" sz="900" dirty="0">
                        <a:solidFill>
                          <a:schemeClr val="bg1"/>
                        </a:solidFill>
                      </a:endParaRPr>
                    </a:p>
                  </a:txBody>
                  <a:tcPr/>
                </a:tc>
                <a:tc>
                  <a:txBody>
                    <a:bodyPr/>
                    <a:lstStyle/>
                    <a:p>
                      <a:r>
                        <a:rPr lang="en-IN" sz="900" b="0" i="0" u="none" strike="noStrike" cap="none" dirty="0">
                          <a:solidFill>
                            <a:schemeClr val="bg1"/>
                          </a:solidFill>
                          <a:effectLst/>
                          <a:latin typeface="+mn-lt"/>
                          <a:ea typeface="+mn-ea"/>
                          <a:cs typeface="+mn-cs"/>
                          <a:sym typeface="Arial"/>
                        </a:rPr>
                        <a:t>Federated Learning, Machine Learning, Data Mining.</a:t>
                      </a:r>
                      <a:endParaRPr lang="en-IN" sz="400" dirty="0">
                        <a:solidFill>
                          <a:schemeClr val="bg1"/>
                        </a:solidFill>
                      </a:endParaRPr>
                    </a:p>
                  </a:txBody>
                  <a:tcPr/>
                </a:tc>
                <a:tc>
                  <a:txBody>
                    <a:bodyPr/>
                    <a:lstStyle/>
                    <a:p>
                      <a:r>
                        <a:rPr lang="en-GB" sz="900" dirty="0">
                          <a:solidFill>
                            <a:schemeClr val="bg1"/>
                          </a:solidFill>
                        </a:rPr>
                        <a:t>They provide a thorough categorization for federated learning systems according to six different aspects, including data distribution, machine learning model, privacy mechanism, communication architecture, the scale of the federation, and motivation of federation. </a:t>
                      </a:r>
                      <a:endParaRPr lang="en-IN" sz="900" dirty="0">
                        <a:solidFill>
                          <a:schemeClr val="bg1"/>
                        </a:solidFill>
                      </a:endParaRPr>
                    </a:p>
                  </a:txBody>
                  <a:tcPr/>
                </a:tc>
                <a:tc>
                  <a:txBody>
                    <a:bodyPr/>
                    <a:lstStyle/>
                    <a:p>
                      <a:r>
                        <a:rPr lang="en-GB" sz="900" dirty="0">
                          <a:solidFill>
                            <a:schemeClr val="bg1"/>
                          </a:solidFill>
                        </a:rPr>
                        <a:t>The paper may only focus on data privacy and protection issues and may not consider other important aspects of federated learning such as scalability, efficiency, and fairness. </a:t>
                      </a:r>
                      <a:endParaRPr lang="en-IN" sz="900" dirty="0">
                        <a:solidFill>
                          <a:schemeClr val="bg1"/>
                        </a:solidFill>
                      </a:endParaRPr>
                    </a:p>
                  </a:txBody>
                  <a:tcPr/>
                </a:tc>
                <a:tc>
                  <a:txBody>
                    <a:bodyPr/>
                    <a:lstStyle/>
                    <a:p>
                      <a:pPr algn="ctr"/>
                      <a:r>
                        <a:rPr lang="en-GB" sz="900" dirty="0">
                          <a:solidFill>
                            <a:schemeClr val="bg1"/>
                          </a:solidFill>
                        </a:rPr>
                        <a:t>2023</a:t>
                      </a:r>
                      <a:endParaRPr lang="en-IN" sz="900" dirty="0">
                        <a:solidFill>
                          <a:schemeClr val="bg1"/>
                        </a:solidFill>
                      </a:endParaRPr>
                    </a:p>
                  </a:txBody>
                  <a:tcPr/>
                </a:tc>
                <a:extLst>
                  <a:ext uri="{0D108BD9-81ED-4DB2-BD59-A6C34878D82A}">
                    <a16:rowId xmlns="" xmlns:a16="http://schemas.microsoft.com/office/drawing/2014/main" val="2796438049"/>
                  </a:ext>
                </a:extLst>
              </a:tr>
              <a:tr h="661318">
                <a:tc>
                  <a:txBody>
                    <a:bodyPr/>
                    <a:lstStyle/>
                    <a:p>
                      <a:r>
                        <a:rPr lang="en-IN" sz="900" dirty="0">
                          <a:solidFill>
                            <a:schemeClr val="bg1"/>
                          </a:solidFill>
                        </a:rPr>
                        <a:t>[2] Amelia Jiménez-Sánchez, Mickael Tardy, Miguel A. González </a:t>
                      </a:r>
                      <a:r>
                        <a:rPr lang="en-IN" sz="900" dirty="0" err="1">
                          <a:solidFill>
                            <a:schemeClr val="bg1"/>
                          </a:solidFill>
                        </a:rPr>
                        <a:t>Ballester</a:t>
                      </a:r>
                      <a:r>
                        <a:rPr lang="en-IN" sz="900" dirty="0">
                          <a:solidFill>
                            <a:schemeClr val="bg1"/>
                          </a:solidFill>
                        </a:rPr>
                        <a:t>, Diana Mateus, Gemma </a:t>
                      </a:r>
                      <a:r>
                        <a:rPr lang="en-IN" sz="900" dirty="0" err="1">
                          <a:solidFill>
                            <a:schemeClr val="bg1"/>
                          </a:solidFill>
                        </a:rPr>
                        <a:t>Piella</a:t>
                      </a:r>
                      <a:r>
                        <a:rPr lang="en-IN" sz="900" dirty="0">
                          <a:solidFill>
                            <a:schemeClr val="bg1"/>
                          </a:solidFill>
                        </a:rPr>
                        <a:t>, Memory-aware curriculum federated learning for breast cancer classification, Computer Methods and Programs in Biomedicine, Volume 229,2023, 107318, ISSN 0169-2607, https://doi.org/10.1016/j. cmpb.2022.107318. </a:t>
                      </a:r>
                    </a:p>
                  </a:txBody>
                  <a:tcPr/>
                </a:tc>
                <a:tc>
                  <a:txBody>
                    <a:bodyPr/>
                    <a:lstStyle/>
                    <a:p>
                      <a:r>
                        <a:rPr lang="en-GB" sz="900" dirty="0">
                          <a:solidFill>
                            <a:schemeClr val="bg1"/>
                          </a:solidFill>
                        </a:rPr>
                        <a:t>Improves convergence speed of FL model, better classification accuracy with imbalanced data.</a:t>
                      </a:r>
                      <a:endParaRPr lang="en-IN" sz="900" dirty="0">
                        <a:solidFill>
                          <a:schemeClr val="bg1"/>
                        </a:solidFill>
                      </a:endParaRPr>
                    </a:p>
                  </a:txBody>
                  <a:tcPr/>
                </a:tc>
                <a:tc>
                  <a:txBody>
                    <a:bodyPr/>
                    <a:lstStyle/>
                    <a:p>
                      <a:r>
                        <a:rPr lang="en-GB" sz="900" dirty="0">
                          <a:solidFill>
                            <a:schemeClr val="bg1"/>
                          </a:solidFill>
                        </a:rPr>
                        <a:t>The contribution of this paper is the introduction of a novel memory-aware curriculum learning approach for FL, which helps to prioritize the samples that are most important for training the model.</a:t>
                      </a:r>
                      <a:endParaRPr lang="en-IN" sz="900" dirty="0">
                        <a:solidFill>
                          <a:schemeClr val="bg1"/>
                        </a:solidFill>
                      </a:endParaRPr>
                    </a:p>
                  </a:txBody>
                  <a:tcPr/>
                </a:tc>
                <a:tc>
                  <a:txBody>
                    <a:bodyPr/>
                    <a:lstStyle/>
                    <a:p>
                      <a:r>
                        <a:rPr lang="en-GB" sz="900" dirty="0">
                          <a:solidFill>
                            <a:schemeClr val="bg1"/>
                          </a:solidFill>
                        </a:rPr>
                        <a:t>This paper can be pointed out, that the dataset used might not be representative of all types of breast cancers, and the proposed method might not generalize well to other medical imaging tasks. </a:t>
                      </a:r>
                      <a:endParaRPr lang="en-IN" sz="900" dirty="0">
                        <a:solidFill>
                          <a:schemeClr val="bg1"/>
                        </a:solidFill>
                      </a:endParaRPr>
                    </a:p>
                  </a:txBody>
                  <a:tcPr/>
                </a:tc>
                <a:tc>
                  <a:txBody>
                    <a:bodyPr/>
                    <a:lstStyle/>
                    <a:p>
                      <a:pPr algn="ctr"/>
                      <a:r>
                        <a:rPr lang="en-GB" sz="900" dirty="0">
                          <a:solidFill>
                            <a:schemeClr val="bg1"/>
                          </a:solidFill>
                        </a:rPr>
                        <a:t>2023</a:t>
                      </a:r>
                      <a:endParaRPr lang="en-IN" sz="900" dirty="0">
                        <a:solidFill>
                          <a:schemeClr val="bg1"/>
                        </a:solidFill>
                      </a:endParaRPr>
                    </a:p>
                  </a:txBody>
                  <a:tcPr/>
                </a:tc>
                <a:extLst>
                  <a:ext uri="{0D108BD9-81ED-4DB2-BD59-A6C34878D82A}">
                    <a16:rowId xmlns="" xmlns:a16="http://schemas.microsoft.com/office/drawing/2014/main" val="2710715526"/>
                  </a:ext>
                </a:extLst>
              </a:tr>
              <a:tr h="661318">
                <a:tc>
                  <a:txBody>
                    <a:bodyPr/>
                    <a:lstStyle/>
                    <a:p>
                      <a:r>
                        <a:rPr lang="en-IN" sz="900" dirty="0">
                          <a:solidFill>
                            <a:schemeClr val="accent1"/>
                          </a:solidFill>
                        </a:rPr>
                        <a:t>[3] Yaqoob, Mateen &amp; Nazir, Muhammad &amp; Qureshi, Sajida &amp; Al-Rasheed, Amal. (2023). Hybrid Classifier-Based Federated Learning in Health Service Providers for Cardiovascular Disease Prediction. Applied Sciences. 13. 1911. 0.3390/app13031911. DOI : https://doi.org</a:t>
                      </a:r>
                    </a:p>
                  </a:txBody>
                  <a:tcPr/>
                </a:tc>
                <a:tc>
                  <a:txBody>
                    <a:bodyPr/>
                    <a:lstStyle/>
                    <a:p>
                      <a:r>
                        <a:rPr lang="en-GB" sz="900" dirty="0">
                          <a:solidFill>
                            <a:schemeClr val="accent1"/>
                          </a:solidFill>
                        </a:rPr>
                        <a:t>Heart disease prediction; hybrid technique; ABC-SVM; privacy-</a:t>
                      </a:r>
                      <a:r>
                        <a:rPr lang="en-GB" sz="900" dirty="0" err="1">
                          <a:solidFill>
                            <a:schemeClr val="accent1"/>
                          </a:solidFill>
                        </a:rPr>
                        <a:t>awar</a:t>
                      </a:r>
                      <a:r>
                        <a:rPr lang="en-GB" sz="900" dirty="0">
                          <a:solidFill>
                            <a:schemeClr val="accent1"/>
                          </a:solidFill>
                        </a:rPr>
                        <a:t> e machine learning; </a:t>
                      </a:r>
                      <a:r>
                        <a:rPr lang="en-GB" sz="900" dirty="0" err="1">
                          <a:solidFill>
                            <a:schemeClr val="accent1"/>
                          </a:solidFill>
                        </a:rPr>
                        <a:t>intelligencebased</a:t>
                      </a:r>
                      <a:r>
                        <a:rPr lang="en-GB" sz="900" dirty="0">
                          <a:solidFill>
                            <a:schemeClr val="accent1"/>
                          </a:solidFill>
                        </a:rPr>
                        <a:t> healthcare. </a:t>
                      </a:r>
                      <a:endParaRPr lang="en-IN" sz="900" dirty="0">
                        <a:solidFill>
                          <a:schemeClr val="accent1"/>
                        </a:solidFill>
                      </a:endParaRPr>
                    </a:p>
                  </a:txBody>
                  <a:tcPr/>
                </a:tc>
                <a:tc>
                  <a:txBody>
                    <a:bodyPr/>
                    <a:lstStyle/>
                    <a:p>
                      <a:r>
                        <a:rPr lang="en-GB" sz="900" dirty="0">
                          <a:solidFill>
                            <a:schemeClr val="accent1"/>
                          </a:solidFill>
                        </a:rPr>
                        <a:t>They propose a hybrid framework at the client end of HSP consisting of modified artificial bee colony optimization with support vector machine (MABC-SVM) for optimal feature selection and classification of heart disease.</a:t>
                      </a:r>
                      <a:endParaRPr lang="en-IN" sz="900" dirty="0">
                        <a:solidFill>
                          <a:schemeClr val="accent1"/>
                        </a:solidFill>
                      </a:endParaRPr>
                    </a:p>
                  </a:txBody>
                  <a:tcPr/>
                </a:tc>
                <a:tc>
                  <a:txBody>
                    <a:bodyPr/>
                    <a:lstStyle/>
                    <a:p>
                      <a:r>
                        <a:rPr lang="en-GB" sz="900" dirty="0">
                          <a:solidFill>
                            <a:schemeClr val="accent1"/>
                          </a:solidFill>
                        </a:rPr>
                        <a:t>Small sample size, lack of diversity in the dataset, and potential biases in data collection and model development.</a:t>
                      </a:r>
                      <a:endParaRPr lang="en-IN" sz="900" dirty="0">
                        <a:solidFill>
                          <a:schemeClr val="accent1"/>
                        </a:solidFill>
                      </a:endParaRPr>
                    </a:p>
                  </a:txBody>
                  <a:tcPr/>
                </a:tc>
                <a:tc>
                  <a:txBody>
                    <a:bodyPr/>
                    <a:lstStyle/>
                    <a:p>
                      <a:pPr algn="ctr"/>
                      <a:r>
                        <a:rPr lang="en-GB" sz="900" dirty="0">
                          <a:solidFill>
                            <a:schemeClr val="accent1"/>
                          </a:solidFill>
                        </a:rPr>
                        <a:t>2023</a:t>
                      </a:r>
                      <a:endParaRPr lang="en-IN" sz="900" dirty="0">
                        <a:solidFill>
                          <a:schemeClr val="accent1"/>
                        </a:solidFill>
                      </a:endParaRPr>
                    </a:p>
                  </a:txBody>
                  <a:tcPr/>
                </a:tc>
                <a:extLst>
                  <a:ext uri="{0D108BD9-81ED-4DB2-BD59-A6C34878D82A}">
                    <a16:rowId xmlns="" xmlns:a16="http://schemas.microsoft.com/office/drawing/2014/main" val="3336382241"/>
                  </a:ext>
                </a:extLst>
              </a:tr>
              <a:tr h="661318">
                <a:tc>
                  <a:txBody>
                    <a:bodyPr/>
                    <a:lstStyle/>
                    <a:p>
                      <a:r>
                        <a:rPr lang="en-IN" sz="900" dirty="0">
                          <a:solidFill>
                            <a:schemeClr val="bg1"/>
                          </a:solidFill>
                        </a:rPr>
                        <a:t>[4] Zhang, </a:t>
                      </a:r>
                      <a:r>
                        <a:rPr lang="en-IN" sz="900" dirty="0" err="1">
                          <a:solidFill>
                            <a:schemeClr val="bg1"/>
                          </a:solidFill>
                        </a:rPr>
                        <a:t>Tianyu</a:t>
                      </a:r>
                      <a:r>
                        <a:rPr lang="en-IN" sz="900" dirty="0">
                          <a:solidFill>
                            <a:schemeClr val="bg1"/>
                          </a:solidFill>
                        </a:rPr>
                        <a:t> &amp; Tan, Tao &amp; Han, Luyi &amp; </a:t>
                      </a:r>
                      <a:r>
                        <a:rPr lang="en-IN" sz="900" dirty="0" err="1">
                          <a:solidFill>
                            <a:schemeClr val="bg1"/>
                          </a:solidFill>
                        </a:rPr>
                        <a:t>Appelman</a:t>
                      </a:r>
                      <a:r>
                        <a:rPr lang="en-IN" sz="900" dirty="0">
                          <a:solidFill>
                            <a:schemeClr val="bg1"/>
                          </a:solidFill>
                        </a:rPr>
                        <a:t>, Linda &amp; Veltman, Jeroen &amp; Wessels, Ronni &amp; </a:t>
                      </a:r>
                      <a:r>
                        <a:rPr lang="en-GB" sz="900" dirty="0">
                          <a:solidFill>
                            <a:schemeClr val="bg1"/>
                          </a:solidFill>
                        </a:rPr>
                        <a:t>j Breast Cancer. 9. 10.1038/s41523-023-00517 -2. </a:t>
                      </a:r>
                      <a:r>
                        <a:rPr lang="en-GB" sz="900" dirty="0" err="1">
                          <a:solidFill>
                            <a:schemeClr val="bg1"/>
                          </a:solidFill>
                        </a:rPr>
                        <a:t>DOI:https</a:t>
                      </a:r>
                      <a:r>
                        <a:rPr lang="en-GB" sz="900" dirty="0">
                          <a:solidFill>
                            <a:schemeClr val="bg1"/>
                          </a:solidFill>
                        </a:rPr>
                        <a:t>://doi.org/10.10 38/s41523-023-00517-2 </a:t>
                      </a:r>
                      <a:endParaRPr lang="en-IN" sz="900" dirty="0">
                        <a:solidFill>
                          <a:schemeClr val="bg1"/>
                        </a:solidFill>
                      </a:endParaRPr>
                    </a:p>
                  </a:txBody>
                  <a:tcPr/>
                </a:tc>
                <a:tc>
                  <a:txBody>
                    <a:bodyPr/>
                    <a:lstStyle/>
                    <a:p>
                      <a:r>
                        <a:rPr lang="en-GB" sz="900" dirty="0">
                          <a:solidFill>
                            <a:schemeClr val="bg1"/>
                          </a:solidFill>
                        </a:rPr>
                        <a:t>Multi-modal deep learning with intra- and inter-modality attention modules (MDL-IIA).</a:t>
                      </a:r>
                      <a:endParaRPr lang="en-IN" sz="900" dirty="0">
                        <a:solidFill>
                          <a:schemeClr val="bg1"/>
                        </a:solidFill>
                      </a:endParaRPr>
                    </a:p>
                  </a:txBody>
                  <a:tcPr/>
                </a:tc>
                <a:tc>
                  <a:txBody>
                    <a:bodyPr/>
                    <a:lstStyle/>
                    <a:p>
                      <a:r>
                        <a:rPr lang="en-GB" sz="900" dirty="0">
                          <a:solidFill>
                            <a:schemeClr val="bg1"/>
                          </a:solidFill>
                        </a:rPr>
                        <a:t>In this study, they develop a deep learning-based model for predicting the molecular subtypes of breast cancer directly from the diagnostic mammography and ultrasound images</a:t>
                      </a:r>
                      <a:endParaRPr lang="en-IN" sz="900" dirty="0">
                        <a:solidFill>
                          <a:schemeClr val="bg1"/>
                        </a:solidFill>
                      </a:endParaRPr>
                    </a:p>
                  </a:txBody>
                  <a:tcPr/>
                </a:tc>
                <a:tc>
                  <a:txBody>
                    <a:bodyPr/>
                    <a:lstStyle/>
                    <a:p>
                      <a:r>
                        <a:rPr lang="en-GB" sz="900" dirty="0">
                          <a:solidFill>
                            <a:schemeClr val="bg1"/>
                          </a:solidFill>
                        </a:rPr>
                        <a:t>This paper could include small sample sizes, potential biases, lack of generalizability to other populations, and incomplete data  analysis.</a:t>
                      </a:r>
                      <a:endParaRPr lang="en-IN" sz="900" dirty="0">
                        <a:solidFill>
                          <a:schemeClr val="bg1"/>
                        </a:solidFill>
                      </a:endParaRPr>
                    </a:p>
                  </a:txBody>
                  <a:tcPr/>
                </a:tc>
                <a:tc>
                  <a:txBody>
                    <a:bodyPr/>
                    <a:lstStyle/>
                    <a:p>
                      <a:pPr algn="ctr"/>
                      <a:r>
                        <a:rPr lang="en-GB" sz="900" dirty="0">
                          <a:solidFill>
                            <a:schemeClr val="bg1"/>
                          </a:solidFill>
                        </a:rPr>
                        <a:t>2023</a:t>
                      </a:r>
                      <a:endParaRPr lang="en-IN" sz="900" dirty="0">
                        <a:solidFill>
                          <a:schemeClr val="bg1"/>
                        </a:solidFill>
                      </a:endParaRPr>
                    </a:p>
                  </a:txBody>
                  <a:tcPr/>
                </a:tc>
                <a:extLst>
                  <a:ext uri="{0D108BD9-81ED-4DB2-BD59-A6C34878D82A}">
                    <a16:rowId xmlns="" xmlns:a16="http://schemas.microsoft.com/office/drawing/2014/main" val="2585866470"/>
                  </a:ext>
                </a:extLst>
              </a:tr>
            </a:tbl>
          </a:graphicData>
        </a:graphic>
      </p:graphicFrame>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solidFill>
                  <a:srgbClr val="FFFF00"/>
                </a:solidFill>
                <a:latin typeface="Lucida Bright" panose="02040602050505020304" pitchFamily="18" charset="0"/>
              </a:rPr>
              <a:t>LITERATURE REVIEW </a:t>
            </a:r>
            <a:endParaRPr u="sng" dirty="0">
              <a:solidFill>
                <a:srgbClr val="FFFF00"/>
              </a:solidFill>
              <a:latin typeface="Lucida Bright" panose="02040602050505020304" pitchFamily="18" charset="0"/>
            </a:endParaRPr>
          </a:p>
        </p:txBody>
      </p:sp>
      <p:sp>
        <p:nvSpPr>
          <p:cNvPr id="91" name="Google Shape;91;p16"/>
          <p:cNvSpPr txBox="1">
            <a:spLocks noGrp="1"/>
          </p:cNvSpPr>
          <p:nvPr>
            <p:ph type="body" idx="1"/>
          </p:nvPr>
        </p:nvSpPr>
        <p:spPr>
          <a:xfrm>
            <a:off x="311700" y="1316900"/>
            <a:ext cx="8520600" cy="32520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1200"/>
              </a:spcAft>
              <a:buNone/>
            </a:pPr>
            <a:endParaRPr sz="1600" b="1" dirty="0"/>
          </a:p>
        </p:txBody>
      </p:sp>
      <p:cxnSp>
        <p:nvCxnSpPr>
          <p:cNvPr id="92" name="Google Shape;92;p16"/>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93" name="Google Shape;93;p16"/>
          <p:cNvSpPr txBox="1"/>
          <p:nvPr/>
        </p:nvSpPr>
        <p:spPr>
          <a:xfrm>
            <a:off x="429425" y="4714100"/>
            <a:ext cx="982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chemeClr val="dk1"/>
                </a:solidFill>
              </a:rPr>
              <a:t>Subha Roy</a:t>
            </a:r>
            <a:endParaRPr sz="1200" b="1">
              <a:solidFill>
                <a:schemeClr val="dk1"/>
              </a:solidFill>
            </a:endParaRPr>
          </a:p>
        </p:txBody>
      </p:sp>
      <p:sp>
        <p:nvSpPr>
          <p:cNvPr id="94" name="Google Shape;94;p16"/>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solidFill>
                  <a:schemeClr val="dk1"/>
                </a:solidFill>
              </a:rPr>
              <a:t>Smart Healthcare and Smart Agriculture</a:t>
            </a:r>
            <a:endParaRPr sz="1200" b="1">
              <a:solidFill>
                <a:schemeClr val="dk1"/>
              </a:solidFill>
            </a:endParaRPr>
          </a:p>
        </p:txBody>
      </p:sp>
      <p:sp>
        <p:nvSpPr>
          <p:cNvPr id="96" name="Google Shape;96;p16"/>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4/</a:t>
            </a:r>
            <a:endParaRPr sz="1200" b="1" dirty="0">
              <a:solidFill>
                <a:schemeClr val="dk1"/>
              </a:solidFill>
            </a:endParaRPr>
          </a:p>
        </p:txBody>
      </p:sp>
      <p:sp>
        <p:nvSpPr>
          <p:cNvPr id="2" name="Google Shape;63;p13">
            <a:extLst>
              <a:ext uri="{FF2B5EF4-FFF2-40B4-BE49-F238E27FC236}">
                <a16:creationId xmlns="" xmlns:a16="http://schemas.microsoft.com/office/drawing/2014/main" id="{3286C6C3-DFB9-4CE7-80D3-86C0901F1533}"/>
              </a:ext>
            </a:extLst>
          </p:cNvPr>
          <p:cNvSpPr txBox="1"/>
          <p:nvPr/>
        </p:nvSpPr>
        <p:spPr>
          <a:xfrm>
            <a:off x="6384050" y="4714100"/>
            <a:ext cx="1460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12th April 2023</a:t>
            </a:r>
            <a:endParaRPr sz="1200" b="1" dirty="0">
              <a:solidFill>
                <a:schemeClr val="dk1"/>
              </a:solidFill>
            </a:endParaRPr>
          </a:p>
        </p:txBody>
      </p:sp>
      <p:graphicFrame>
        <p:nvGraphicFramePr>
          <p:cNvPr id="5" name="Table 5">
            <a:extLst>
              <a:ext uri="{FF2B5EF4-FFF2-40B4-BE49-F238E27FC236}">
                <a16:creationId xmlns="" xmlns:a16="http://schemas.microsoft.com/office/drawing/2014/main" id="{23D37E20-74E0-04EF-5B8D-35CF7A93FEE9}"/>
              </a:ext>
            </a:extLst>
          </p:cNvPr>
          <p:cNvGraphicFramePr>
            <a:graphicFrameLocks noGrp="1"/>
          </p:cNvGraphicFramePr>
          <p:nvPr>
            <p:extLst>
              <p:ext uri="{D42A27DB-BD31-4B8C-83A1-F6EECF244321}">
                <p14:modId xmlns="" xmlns:p14="http://schemas.microsoft.com/office/powerpoint/2010/main" val="3543767840"/>
              </p:ext>
            </p:extLst>
          </p:nvPr>
        </p:nvGraphicFramePr>
        <p:xfrm>
          <a:off x="36020" y="521464"/>
          <a:ext cx="9062855" cy="5110229"/>
        </p:xfrm>
        <a:graphic>
          <a:graphicData uri="http://schemas.openxmlformats.org/drawingml/2006/table">
            <a:tbl>
              <a:tblPr firstRow="1" bandRow="1">
                <a:tableStyleId>{5C22544A-7EE6-4342-B048-85BDC9FD1C3A}</a:tableStyleId>
              </a:tblPr>
              <a:tblGrid>
                <a:gridCol w="2549345">
                  <a:extLst>
                    <a:ext uri="{9D8B030D-6E8A-4147-A177-3AD203B41FA5}">
                      <a16:colId xmlns="" xmlns:a16="http://schemas.microsoft.com/office/drawing/2014/main" val="3938996344"/>
                    </a:ext>
                  </a:extLst>
                </a:gridCol>
                <a:gridCol w="1254642">
                  <a:extLst>
                    <a:ext uri="{9D8B030D-6E8A-4147-A177-3AD203B41FA5}">
                      <a16:colId xmlns="" xmlns:a16="http://schemas.microsoft.com/office/drawing/2014/main" val="2356361856"/>
                    </a:ext>
                  </a:extLst>
                </a:gridCol>
                <a:gridCol w="2381693">
                  <a:extLst>
                    <a:ext uri="{9D8B030D-6E8A-4147-A177-3AD203B41FA5}">
                      <a16:colId xmlns="" xmlns:a16="http://schemas.microsoft.com/office/drawing/2014/main" val="2864276561"/>
                    </a:ext>
                  </a:extLst>
                </a:gridCol>
                <a:gridCol w="2126511">
                  <a:extLst>
                    <a:ext uri="{9D8B030D-6E8A-4147-A177-3AD203B41FA5}">
                      <a16:colId xmlns="" xmlns:a16="http://schemas.microsoft.com/office/drawing/2014/main" val="1865732726"/>
                    </a:ext>
                  </a:extLst>
                </a:gridCol>
                <a:gridCol w="750664">
                  <a:extLst>
                    <a:ext uri="{9D8B030D-6E8A-4147-A177-3AD203B41FA5}">
                      <a16:colId xmlns="" xmlns:a16="http://schemas.microsoft.com/office/drawing/2014/main" val="302111886"/>
                    </a:ext>
                  </a:extLst>
                </a:gridCol>
              </a:tblGrid>
              <a:tr h="0">
                <a:tc>
                  <a:txBody>
                    <a:bodyPr/>
                    <a:lstStyle/>
                    <a:p>
                      <a:pPr algn="ctr">
                        <a:lnSpc>
                          <a:spcPct val="115000"/>
                        </a:lnSpc>
                      </a:pPr>
                      <a:r>
                        <a:rPr lang="en-IN" sz="1400" b="1" dirty="0">
                          <a:effectLst/>
                          <a:latin typeface="Roboto Serif"/>
                          <a:ea typeface="Roboto Serif"/>
                          <a:cs typeface="Roboto Serif"/>
                        </a:rPr>
                        <a:t>REFERENCES</a:t>
                      </a:r>
                      <a:endParaRPr lang="en-IN" sz="18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IN" sz="1400" b="1" dirty="0">
                          <a:effectLst/>
                          <a:latin typeface="Roboto Serif"/>
                          <a:ea typeface="Roboto Serif"/>
                          <a:cs typeface="Roboto Serif"/>
                        </a:rPr>
                        <a:t>OBJECTIVES</a:t>
                      </a:r>
                      <a:endParaRPr lang="en-IN" sz="18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IN" sz="1400" b="1" dirty="0">
                          <a:solidFill>
                            <a:schemeClr val="bg1"/>
                          </a:solidFill>
                          <a:effectLst/>
                          <a:latin typeface="Roboto Serif"/>
                          <a:ea typeface="Roboto Serif"/>
                          <a:cs typeface="Roboto Serif"/>
                        </a:rPr>
                        <a:t>CONTRIBUTIONS</a:t>
                      </a:r>
                      <a:endParaRPr lang="en-IN" sz="1800" dirty="0">
                        <a:solidFill>
                          <a:schemeClr val="bg1"/>
                        </a:solidFill>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IN" sz="1400" b="1" dirty="0">
                          <a:effectLst/>
                          <a:latin typeface="Roboto Serif"/>
                          <a:ea typeface="Roboto Serif"/>
                          <a:cs typeface="Roboto Serif"/>
                        </a:rPr>
                        <a:t>LIMITATIONS</a:t>
                      </a:r>
                      <a:endParaRPr lang="en-IN" sz="18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IN" sz="1400" b="1" dirty="0">
                          <a:effectLst/>
                          <a:latin typeface="Roboto Serif"/>
                          <a:ea typeface="Roboto Serif"/>
                          <a:cs typeface="Roboto Serif"/>
                        </a:rPr>
                        <a:t>YEAR</a:t>
                      </a:r>
                      <a:endParaRPr lang="en-IN" sz="18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 xmlns:a16="http://schemas.microsoft.com/office/drawing/2014/main" val="2927252919"/>
                  </a:ext>
                </a:extLst>
              </a:tr>
              <a:tr h="1308865">
                <a:tc>
                  <a:txBody>
                    <a:bodyPr/>
                    <a:lstStyle/>
                    <a:p>
                      <a:r>
                        <a:rPr lang="en-IN" sz="900" dirty="0">
                          <a:solidFill>
                            <a:schemeClr val="bg1"/>
                          </a:solidFill>
                        </a:rPr>
                        <a:t>[5] Li, </a:t>
                      </a:r>
                      <a:r>
                        <a:rPr lang="en-IN" sz="900" dirty="0" err="1">
                          <a:solidFill>
                            <a:schemeClr val="bg1"/>
                          </a:solidFill>
                        </a:rPr>
                        <a:t>Lingxiao</a:t>
                      </a:r>
                      <a:r>
                        <a:rPr lang="en-IN" sz="900" dirty="0">
                          <a:solidFill>
                            <a:schemeClr val="bg1"/>
                          </a:solidFill>
                        </a:rPr>
                        <a:t> &amp; </a:t>
                      </a:r>
                      <a:r>
                        <a:rPr lang="en-IN" sz="900" dirty="0" err="1">
                          <a:solidFill>
                            <a:schemeClr val="bg1"/>
                          </a:solidFill>
                        </a:rPr>
                        <a:t>Xie</a:t>
                      </a:r>
                      <a:r>
                        <a:rPr lang="en-IN" sz="900" dirty="0">
                          <a:solidFill>
                            <a:schemeClr val="bg1"/>
                          </a:solidFill>
                        </a:rPr>
                        <a:t>, </a:t>
                      </a:r>
                      <a:r>
                        <a:rPr lang="en-IN" sz="900" dirty="0" err="1">
                          <a:solidFill>
                            <a:schemeClr val="bg1"/>
                          </a:solidFill>
                        </a:rPr>
                        <a:t>Niantao</a:t>
                      </a:r>
                      <a:r>
                        <a:rPr lang="en-IN" sz="900" dirty="0">
                          <a:solidFill>
                            <a:schemeClr val="bg1"/>
                          </a:solidFill>
                        </a:rPr>
                        <a:t> &amp; Yuan, Sha. (2022). A Federated Learning Framework for Breast Cancer Histopathological Image Classification. Electronics. 11. 3767. 10.3390/electronics112237 67. DOI :https://doi.org/10.3390/e lectronics11223767 </a:t>
                      </a:r>
                    </a:p>
                  </a:txBody>
                  <a:tcPr/>
                </a:tc>
                <a:tc>
                  <a:txBody>
                    <a:bodyPr/>
                    <a:lstStyle/>
                    <a:p>
                      <a:r>
                        <a:rPr lang="en-GB" sz="900" dirty="0">
                          <a:solidFill>
                            <a:schemeClr val="bg1"/>
                          </a:solidFill>
                        </a:rPr>
                        <a:t>Federated learning; knowledge fusion; medical image diagnosis; breast cancer; </a:t>
                      </a:r>
                      <a:r>
                        <a:rPr lang="en-GB" sz="900" dirty="0" err="1">
                          <a:solidFill>
                            <a:schemeClr val="bg1"/>
                          </a:solidFill>
                        </a:rPr>
                        <a:t>histopatholo</a:t>
                      </a:r>
                      <a:r>
                        <a:rPr lang="en-GB" sz="900" dirty="0">
                          <a:solidFill>
                            <a:schemeClr val="bg1"/>
                          </a:solidFill>
                        </a:rPr>
                        <a:t> </a:t>
                      </a:r>
                      <a:r>
                        <a:rPr lang="en-GB" sz="900" dirty="0" err="1">
                          <a:solidFill>
                            <a:schemeClr val="bg1"/>
                          </a:solidFill>
                        </a:rPr>
                        <a:t>gy</a:t>
                      </a:r>
                      <a:r>
                        <a:rPr lang="en-GB" sz="900" dirty="0">
                          <a:solidFill>
                            <a:schemeClr val="bg1"/>
                          </a:solidFill>
                        </a:rPr>
                        <a:t>; image classification</a:t>
                      </a:r>
                      <a:endParaRPr lang="en-IN" sz="400" dirty="0">
                        <a:solidFill>
                          <a:schemeClr val="bg1"/>
                        </a:solidFill>
                      </a:endParaRPr>
                    </a:p>
                  </a:txBody>
                  <a:tcPr/>
                </a:tc>
                <a:tc>
                  <a:txBody>
                    <a:bodyPr/>
                    <a:lstStyle/>
                    <a:p>
                      <a:r>
                        <a:rPr lang="en-GB" sz="900" dirty="0">
                          <a:solidFill>
                            <a:schemeClr val="bg1"/>
                          </a:solidFill>
                        </a:rPr>
                        <a:t>They propose a federated learning framework, which allows knowledge fusion achieved by sharing the model parameters of each client through federated training rather than sharing data.</a:t>
                      </a:r>
                      <a:endParaRPr lang="en-IN" sz="900" dirty="0">
                        <a:solidFill>
                          <a:schemeClr val="bg1"/>
                        </a:solidFill>
                      </a:endParaRPr>
                    </a:p>
                  </a:txBody>
                  <a:tcPr/>
                </a:tc>
                <a:tc>
                  <a:txBody>
                    <a:bodyPr/>
                    <a:lstStyle/>
                    <a:p>
                      <a:r>
                        <a:rPr lang="en-GB" sz="900" dirty="0">
                          <a:solidFill>
                            <a:schemeClr val="bg1"/>
                          </a:solidFill>
                        </a:rPr>
                        <a:t>This paper is not available as it requires a detailed analysis of the paper.. </a:t>
                      </a:r>
                      <a:endParaRPr lang="en-IN" sz="900" dirty="0">
                        <a:solidFill>
                          <a:schemeClr val="bg1"/>
                        </a:solidFill>
                      </a:endParaRPr>
                    </a:p>
                  </a:txBody>
                  <a:tcPr/>
                </a:tc>
                <a:tc>
                  <a:txBody>
                    <a:bodyPr/>
                    <a:lstStyle/>
                    <a:p>
                      <a:pPr algn="ctr"/>
                      <a:r>
                        <a:rPr lang="en-GB" sz="900" dirty="0">
                          <a:solidFill>
                            <a:schemeClr val="bg1"/>
                          </a:solidFill>
                        </a:rPr>
                        <a:t>2022</a:t>
                      </a:r>
                      <a:endParaRPr lang="en-IN" sz="900" dirty="0">
                        <a:solidFill>
                          <a:schemeClr val="bg1"/>
                        </a:solidFill>
                      </a:endParaRPr>
                    </a:p>
                  </a:txBody>
                  <a:tcPr/>
                </a:tc>
                <a:extLst>
                  <a:ext uri="{0D108BD9-81ED-4DB2-BD59-A6C34878D82A}">
                    <a16:rowId xmlns="" xmlns:a16="http://schemas.microsoft.com/office/drawing/2014/main" val="2796438049"/>
                  </a:ext>
                </a:extLst>
              </a:tr>
              <a:tr h="661318">
                <a:tc>
                  <a:txBody>
                    <a:bodyPr/>
                    <a:lstStyle/>
                    <a:p>
                      <a:r>
                        <a:rPr lang="en-IN" sz="900" dirty="0">
                          <a:solidFill>
                            <a:schemeClr val="accent1"/>
                          </a:solidFill>
                        </a:rPr>
                        <a:t>[6] G. N. Ahmad, H. Fatima, S. Ullah, A. Salah </a:t>
                      </a:r>
                      <a:r>
                        <a:rPr lang="en-IN" sz="900" dirty="0" err="1">
                          <a:solidFill>
                            <a:schemeClr val="accent1"/>
                          </a:solidFill>
                        </a:rPr>
                        <a:t>Saidi</a:t>
                      </a:r>
                      <a:r>
                        <a:rPr lang="en-IN" sz="900" dirty="0">
                          <a:solidFill>
                            <a:schemeClr val="accent1"/>
                          </a:solidFill>
                        </a:rPr>
                        <a:t> and </a:t>
                      </a:r>
                      <a:r>
                        <a:rPr lang="en-IN" sz="900" dirty="0" err="1">
                          <a:solidFill>
                            <a:schemeClr val="accent1"/>
                          </a:solidFill>
                        </a:rPr>
                        <a:t>Imdadullah</a:t>
                      </a:r>
                      <a:r>
                        <a:rPr lang="en-IN" sz="900" dirty="0">
                          <a:solidFill>
                            <a:schemeClr val="accent1"/>
                          </a:solidFill>
                        </a:rPr>
                        <a:t>, "Efficient Medical Diagnosis of Human Heart Diseases Using Machine Learning Techniques With and Without </a:t>
                      </a:r>
                      <a:r>
                        <a:rPr lang="en-IN" sz="900" dirty="0" err="1">
                          <a:solidFill>
                            <a:schemeClr val="accent1"/>
                          </a:solidFill>
                        </a:rPr>
                        <a:t>GridSearchCV</a:t>
                      </a:r>
                      <a:r>
                        <a:rPr lang="en-IN" sz="900" dirty="0">
                          <a:solidFill>
                            <a:schemeClr val="accent1"/>
                          </a:solidFill>
                        </a:rPr>
                        <a:t>," in IEEE Access, vol. 10, pp. 80151-80173, 2022, </a:t>
                      </a:r>
                      <a:r>
                        <a:rPr lang="en-IN" sz="900" dirty="0" err="1">
                          <a:solidFill>
                            <a:schemeClr val="accent1"/>
                          </a:solidFill>
                        </a:rPr>
                        <a:t>doi:https</a:t>
                      </a:r>
                      <a:r>
                        <a:rPr lang="en-IN" sz="900" dirty="0">
                          <a:solidFill>
                            <a:schemeClr val="accent1"/>
                          </a:solidFill>
                        </a:rPr>
                        <a:t>://doi.org/10.110 9/ACCESS.2022.3165792. </a:t>
                      </a:r>
                    </a:p>
                  </a:txBody>
                  <a:tcPr/>
                </a:tc>
                <a:tc>
                  <a:txBody>
                    <a:bodyPr/>
                    <a:lstStyle/>
                    <a:p>
                      <a:r>
                        <a:rPr lang="en-IN" sz="900" dirty="0">
                          <a:solidFill>
                            <a:schemeClr val="accent1"/>
                          </a:solidFill>
                        </a:rPr>
                        <a:t>Heart </a:t>
                      </a:r>
                      <a:r>
                        <a:rPr lang="en-IN" sz="900" dirty="0" err="1">
                          <a:solidFill>
                            <a:schemeClr val="accent1"/>
                          </a:solidFill>
                        </a:rPr>
                        <a:t>disease,supp</a:t>
                      </a:r>
                      <a:r>
                        <a:rPr lang="en-IN" sz="900" dirty="0">
                          <a:solidFill>
                            <a:schemeClr val="accent1"/>
                          </a:solidFill>
                        </a:rPr>
                        <a:t> ort vector machine (SVM),</a:t>
                      </a:r>
                      <a:r>
                        <a:rPr lang="en-IN" sz="900" dirty="0" err="1">
                          <a:solidFill>
                            <a:schemeClr val="accent1"/>
                          </a:solidFill>
                        </a:rPr>
                        <a:t>logisti</a:t>
                      </a:r>
                      <a:r>
                        <a:rPr lang="en-IN" sz="900" dirty="0">
                          <a:solidFill>
                            <a:schemeClr val="accent1"/>
                          </a:solidFill>
                        </a:rPr>
                        <a:t> c regression (LR),gradient boosting classifier (GBC),</a:t>
                      </a:r>
                      <a:r>
                        <a:rPr lang="en-IN" sz="900" dirty="0" err="1">
                          <a:solidFill>
                            <a:schemeClr val="accent1"/>
                          </a:solidFill>
                        </a:rPr>
                        <a:t>GridSe</a:t>
                      </a:r>
                      <a:r>
                        <a:rPr lang="en-IN" sz="900" dirty="0">
                          <a:solidFill>
                            <a:schemeClr val="accent1"/>
                          </a:solidFill>
                        </a:rPr>
                        <a:t> </a:t>
                      </a:r>
                      <a:r>
                        <a:rPr lang="en-IN" sz="900" dirty="0" err="1">
                          <a:solidFill>
                            <a:schemeClr val="accent1"/>
                          </a:solidFill>
                        </a:rPr>
                        <a:t>archCV</a:t>
                      </a:r>
                      <a:r>
                        <a:rPr lang="en-IN" sz="900" dirty="0">
                          <a:solidFill>
                            <a:schemeClr val="accent1"/>
                          </a:solidFill>
                        </a:rPr>
                        <a:t>.</a:t>
                      </a:r>
                    </a:p>
                  </a:txBody>
                  <a:tcPr/>
                </a:tc>
                <a:tc>
                  <a:txBody>
                    <a:bodyPr/>
                    <a:lstStyle/>
                    <a:p>
                      <a:r>
                        <a:rPr lang="en-GB" sz="900" dirty="0">
                          <a:solidFill>
                            <a:schemeClr val="accent1"/>
                          </a:solidFill>
                        </a:rPr>
                        <a:t>It is evident that amongst the proposed approach, the Extreme Gradient Boosting Classifier with </a:t>
                      </a:r>
                      <a:r>
                        <a:rPr lang="en-GB" sz="900" dirty="0" err="1">
                          <a:solidFill>
                            <a:schemeClr val="accent1"/>
                          </a:solidFill>
                        </a:rPr>
                        <a:t>GridSearchCV</a:t>
                      </a:r>
                      <a:r>
                        <a:rPr lang="en-GB" sz="900" dirty="0">
                          <a:solidFill>
                            <a:schemeClr val="accent1"/>
                          </a:solidFill>
                        </a:rPr>
                        <a:t> is producing the best hyperparameter for testing accuracy. The primary aim of this paper is to develop a unique model-creation technique for solving real-world problems.</a:t>
                      </a:r>
                      <a:endParaRPr lang="en-IN" sz="900" dirty="0">
                        <a:solidFill>
                          <a:schemeClr val="accent1"/>
                        </a:solidFill>
                      </a:endParaRPr>
                    </a:p>
                  </a:txBody>
                  <a:tcPr/>
                </a:tc>
                <a:tc>
                  <a:txBody>
                    <a:bodyPr/>
                    <a:lstStyle/>
                    <a:p>
                      <a:r>
                        <a:rPr lang="en-GB" sz="900" dirty="0">
                          <a:solidFill>
                            <a:schemeClr val="accent1"/>
                          </a:solidFill>
                        </a:rPr>
                        <a:t>This paper could include a small sample size, limited variety of heart diseases considered, and potential biases in the data used to train the machine learning models. </a:t>
                      </a:r>
                      <a:endParaRPr lang="en-IN" sz="900" dirty="0">
                        <a:solidFill>
                          <a:schemeClr val="accent1"/>
                        </a:solidFill>
                      </a:endParaRPr>
                    </a:p>
                  </a:txBody>
                  <a:tcPr/>
                </a:tc>
                <a:tc>
                  <a:txBody>
                    <a:bodyPr/>
                    <a:lstStyle/>
                    <a:p>
                      <a:pPr algn="ctr"/>
                      <a:r>
                        <a:rPr lang="en-GB" sz="900" dirty="0">
                          <a:solidFill>
                            <a:schemeClr val="accent1"/>
                          </a:solidFill>
                        </a:rPr>
                        <a:t>2022</a:t>
                      </a:r>
                      <a:endParaRPr lang="en-IN" sz="900" dirty="0">
                        <a:solidFill>
                          <a:schemeClr val="accent1"/>
                        </a:solidFill>
                      </a:endParaRPr>
                    </a:p>
                  </a:txBody>
                  <a:tcPr/>
                </a:tc>
                <a:extLst>
                  <a:ext uri="{0D108BD9-81ED-4DB2-BD59-A6C34878D82A}">
                    <a16:rowId xmlns="" xmlns:a16="http://schemas.microsoft.com/office/drawing/2014/main" val="2710715526"/>
                  </a:ext>
                </a:extLst>
              </a:tr>
              <a:tr h="661318">
                <a:tc>
                  <a:txBody>
                    <a:bodyPr/>
                    <a:lstStyle/>
                    <a:p>
                      <a:r>
                        <a:rPr lang="en-GB" sz="900" dirty="0">
                          <a:solidFill>
                            <a:schemeClr val="bg1"/>
                          </a:solidFill>
                        </a:rPr>
                        <a:t>[7] G. N. Ahmad, S. Ullah, A. </a:t>
                      </a:r>
                      <a:r>
                        <a:rPr lang="en-GB" sz="900" dirty="0" err="1">
                          <a:solidFill>
                            <a:schemeClr val="bg1"/>
                          </a:solidFill>
                        </a:rPr>
                        <a:t>Algethami</a:t>
                      </a:r>
                      <a:r>
                        <a:rPr lang="en-GB" sz="900" dirty="0">
                          <a:solidFill>
                            <a:schemeClr val="bg1"/>
                          </a:solidFill>
                        </a:rPr>
                        <a:t>, H. Fatima and S. M. H. Akhter, "Comparative Study of Optimum Medical Diagnosis of Human Heart Disease Using Machine Learning Technique With and Without Sequential Feature Selection," in IEEE Access, vol. 10, pp. 23808-23828, 2022, </a:t>
                      </a:r>
                      <a:r>
                        <a:rPr lang="en-GB" sz="900" dirty="0" err="1">
                          <a:solidFill>
                            <a:schemeClr val="bg1"/>
                          </a:solidFill>
                        </a:rPr>
                        <a:t>doi</a:t>
                      </a:r>
                      <a:r>
                        <a:rPr lang="en-GB" sz="900" dirty="0">
                          <a:solidFill>
                            <a:schemeClr val="bg1"/>
                          </a:solidFill>
                        </a:rPr>
                        <a:t>: https://doi.org/10.1109/A</a:t>
                      </a:r>
                      <a:endParaRPr lang="en-IN" sz="900" dirty="0">
                        <a:solidFill>
                          <a:schemeClr val="bg1"/>
                        </a:solidFill>
                      </a:endParaRPr>
                    </a:p>
                  </a:txBody>
                  <a:tcPr/>
                </a:tc>
                <a:tc>
                  <a:txBody>
                    <a:bodyPr/>
                    <a:lstStyle/>
                    <a:p>
                      <a:r>
                        <a:rPr lang="en-IN" sz="900" dirty="0">
                          <a:solidFill>
                            <a:schemeClr val="bg1"/>
                          </a:solidFill>
                        </a:rPr>
                        <a:t>Heart </a:t>
                      </a:r>
                      <a:r>
                        <a:rPr lang="en-IN" sz="900" dirty="0" err="1">
                          <a:solidFill>
                            <a:schemeClr val="bg1"/>
                          </a:solidFill>
                        </a:rPr>
                        <a:t>disease,Cardi</a:t>
                      </a:r>
                      <a:r>
                        <a:rPr lang="en-IN" sz="900" dirty="0">
                          <a:solidFill>
                            <a:schemeClr val="bg1"/>
                          </a:solidFill>
                        </a:rPr>
                        <a:t> ac Disease sequential feature </a:t>
                      </a:r>
                      <a:r>
                        <a:rPr lang="en-IN" sz="900" dirty="0" err="1">
                          <a:solidFill>
                            <a:schemeClr val="bg1"/>
                          </a:solidFill>
                        </a:rPr>
                        <a:t>selection,DT</a:t>
                      </a:r>
                      <a:r>
                        <a:rPr lang="en-IN" sz="900" dirty="0">
                          <a:solidFill>
                            <a:schemeClr val="bg1"/>
                          </a:solidFill>
                        </a:rPr>
                        <a:t>, RF,SVM,GBC, </a:t>
                      </a:r>
                      <a:r>
                        <a:rPr lang="en-IN" sz="900" dirty="0" err="1">
                          <a:solidFill>
                            <a:schemeClr val="bg1"/>
                          </a:solidFill>
                        </a:rPr>
                        <a:t>LDA,confusio</a:t>
                      </a:r>
                      <a:r>
                        <a:rPr lang="en-IN" sz="900" dirty="0">
                          <a:solidFill>
                            <a:schemeClr val="bg1"/>
                          </a:solidFill>
                        </a:rPr>
                        <a:t> n matrix ⋅ ROC curve.</a:t>
                      </a:r>
                    </a:p>
                  </a:txBody>
                  <a:tcPr/>
                </a:tc>
                <a:tc>
                  <a:txBody>
                    <a:bodyPr/>
                    <a:lstStyle/>
                    <a:p>
                      <a:r>
                        <a:rPr lang="en-GB" sz="900" dirty="0">
                          <a:solidFill>
                            <a:schemeClr val="bg1"/>
                          </a:solidFill>
                        </a:rPr>
                        <a:t>For both Hungary, Switzerland &amp; Long Beach V and Heart </a:t>
                      </a:r>
                      <a:r>
                        <a:rPr lang="en-GB" sz="900" dirty="0" err="1">
                          <a:solidFill>
                            <a:schemeClr val="bg1"/>
                          </a:solidFill>
                        </a:rPr>
                        <a:t>Statlog</a:t>
                      </a:r>
                      <a:r>
                        <a:rPr lang="en-GB" sz="900" dirty="0">
                          <a:solidFill>
                            <a:schemeClr val="bg1"/>
                          </a:solidFill>
                        </a:rPr>
                        <a:t> Cleveland Hungary Dataset, Random Forest Classifier </a:t>
                      </a:r>
                      <a:r>
                        <a:rPr lang="en-GB" sz="900" dirty="0" err="1">
                          <a:solidFill>
                            <a:schemeClr val="bg1"/>
                          </a:solidFill>
                        </a:rPr>
                        <a:t>sfs</a:t>
                      </a:r>
                      <a:r>
                        <a:rPr lang="en-GB" sz="900" dirty="0">
                          <a:solidFill>
                            <a:schemeClr val="bg1"/>
                          </a:solidFill>
                        </a:rPr>
                        <a:t> and Decision Tree Classifier </a:t>
                      </a:r>
                      <a:r>
                        <a:rPr lang="en-GB" sz="900" dirty="0" err="1">
                          <a:solidFill>
                            <a:schemeClr val="bg1"/>
                          </a:solidFill>
                        </a:rPr>
                        <a:t>sfs</a:t>
                      </a:r>
                      <a:r>
                        <a:rPr lang="en-GB" sz="900" dirty="0">
                          <a:solidFill>
                            <a:schemeClr val="bg1"/>
                          </a:solidFill>
                        </a:rPr>
                        <a:t> produced the highest and almost identical accuracy values (100%, 99.40% and 100%, 99.76% respectively).</a:t>
                      </a:r>
                      <a:endParaRPr lang="en-IN" sz="900" dirty="0">
                        <a:solidFill>
                          <a:schemeClr val="bg1"/>
                        </a:solidFill>
                      </a:endParaRPr>
                    </a:p>
                  </a:txBody>
                  <a:tcPr/>
                </a:tc>
                <a:tc>
                  <a:txBody>
                    <a:bodyPr/>
                    <a:lstStyle/>
                    <a:p>
                      <a:r>
                        <a:rPr lang="en-GB" sz="900" dirty="0">
                          <a:solidFill>
                            <a:schemeClr val="bg1"/>
                          </a:solidFill>
                        </a:rPr>
                        <a:t>This paper could include limited sample size, lack of diversity in the data, and possible overfitting of the model due to the use of a single dataset.</a:t>
                      </a:r>
                      <a:endParaRPr lang="en-IN" sz="900" dirty="0">
                        <a:solidFill>
                          <a:schemeClr val="bg1"/>
                        </a:solidFill>
                      </a:endParaRPr>
                    </a:p>
                  </a:txBody>
                  <a:tcPr/>
                </a:tc>
                <a:tc>
                  <a:txBody>
                    <a:bodyPr/>
                    <a:lstStyle/>
                    <a:p>
                      <a:pPr algn="ctr"/>
                      <a:r>
                        <a:rPr lang="en-GB" sz="900" dirty="0">
                          <a:solidFill>
                            <a:schemeClr val="bg1"/>
                          </a:solidFill>
                        </a:rPr>
                        <a:t>2022</a:t>
                      </a:r>
                      <a:endParaRPr lang="en-IN" sz="900" dirty="0">
                        <a:solidFill>
                          <a:schemeClr val="bg1"/>
                        </a:solidFill>
                      </a:endParaRPr>
                    </a:p>
                  </a:txBody>
                  <a:tcPr/>
                </a:tc>
                <a:extLst>
                  <a:ext uri="{0D108BD9-81ED-4DB2-BD59-A6C34878D82A}">
                    <a16:rowId xmlns="" xmlns:a16="http://schemas.microsoft.com/office/drawing/2014/main" val="3336382241"/>
                  </a:ext>
                </a:extLst>
              </a:tr>
              <a:tr h="661318">
                <a:tc>
                  <a:txBody>
                    <a:bodyPr/>
                    <a:lstStyle/>
                    <a:p>
                      <a:r>
                        <a:rPr lang="en-GB" sz="900" dirty="0">
                          <a:solidFill>
                            <a:schemeClr val="bg1"/>
                          </a:solidFill>
                        </a:rPr>
                        <a:t>[8] T. Gafni, N. </a:t>
                      </a:r>
                      <a:r>
                        <a:rPr lang="en-GB" sz="900" dirty="0" err="1">
                          <a:solidFill>
                            <a:schemeClr val="bg1"/>
                          </a:solidFill>
                        </a:rPr>
                        <a:t>Shlezinger</a:t>
                      </a:r>
                      <a:r>
                        <a:rPr lang="en-GB" sz="900" dirty="0">
                          <a:solidFill>
                            <a:schemeClr val="bg1"/>
                          </a:solidFill>
                        </a:rPr>
                        <a:t>, K. Cohen, Y. C. </a:t>
                      </a:r>
                      <a:r>
                        <a:rPr lang="en-GB" sz="900" dirty="0" err="1">
                          <a:solidFill>
                            <a:schemeClr val="bg1"/>
                          </a:solidFill>
                        </a:rPr>
                        <a:t>Eldar</a:t>
                      </a:r>
                      <a:r>
                        <a:rPr lang="en-GB" sz="900" dirty="0">
                          <a:solidFill>
                            <a:schemeClr val="bg1"/>
                          </a:solidFill>
                        </a:rPr>
                        <a:t> and H. V. Poor, "Federated Learning: A signal processing perspective," in IEEE Signal Processing Magazine, vol. 39, no. 3, pp. 14-41, May 2022, </a:t>
                      </a:r>
                      <a:r>
                        <a:rPr lang="en-GB" sz="900" dirty="0" err="1">
                          <a:solidFill>
                            <a:schemeClr val="bg1"/>
                          </a:solidFill>
                        </a:rPr>
                        <a:t>doi:https</a:t>
                      </a:r>
                      <a:r>
                        <a:rPr lang="en-GB" sz="900" dirty="0">
                          <a:solidFill>
                            <a:schemeClr val="bg1"/>
                          </a:solidFill>
                        </a:rPr>
                        <a:t>://doi.org/10.110 9/MSP.2021.3125282. </a:t>
                      </a:r>
                      <a:endParaRPr lang="en-IN" sz="900" dirty="0">
                        <a:solidFill>
                          <a:schemeClr val="bg1"/>
                        </a:solidFill>
                      </a:endParaRPr>
                    </a:p>
                  </a:txBody>
                  <a:tcPr/>
                </a:tc>
                <a:tc>
                  <a:txBody>
                    <a:bodyPr/>
                    <a:lstStyle/>
                    <a:p>
                      <a:r>
                        <a:rPr lang="en-GB" sz="900" dirty="0">
                          <a:solidFill>
                            <a:schemeClr val="bg1"/>
                          </a:solidFill>
                        </a:rPr>
                        <a:t>Deep </a:t>
                      </a:r>
                      <a:r>
                        <a:rPr lang="en-GB" sz="900" dirty="0" err="1">
                          <a:solidFill>
                            <a:schemeClr val="bg1"/>
                          </a:solidFill>
                        </a:rPr>
                        <a:t>learning,Trai</a:t>
                      </a:r>
                      <a:r>
                        <a:rPr lang="en-GB" sz="900" dirty="0">
                          <a:solidFill>
                            <a:schemeClr val="bg1"/>
                          </a:solidFill>
                        </a:rPr>
                        <a:t> </a:t>
                      </a:r>
                      <a:r>
                        <a:rPr lang="en-GB" sz="900" dirty="0" err="1">
                          <a:solidFill>
                            <a:schemeClr val="bg1"/>
                          </a:solidFill>
                        </a:rPr>
                        <a:t>ning</a:t>
                      </a:r>
                      <a:r>
                        <a:rPr lang="en-GB" sz="900" dirty="0">
                          <a:solidFill>
                            <a:schemeClr val="bg1"/>
                          </a:solidFill>
                        </a:rPr>
                        <a:t> data, Data privacy, Signal </a:t>
                      </a:r>
                      <a:r>
                        <a:rPr lang="en-GB" sz="900" dirty="0" err="1">
                          <a:solidFill>
                            <a:schemeClr val="bg1"/>
                          </a:solidFill>
                        </a:rPr>
                        <a:t>processing,C</a:t>
                      </a:r>
                      <a:r>
                        <a:rPr lang="en-GB" sz="900" dirty="0">
                          <a:solidFill>
                            <a:schemeClr val="bg1"/>
                          </a:solidFill>
                        </a:rPr>
                        <a:t> </a:t>
                      </a:r>
                      <a:r>
                        <a:rPr lang="en-GB" sz="900" dirty="0" err="1">
                          <a:solidFill>
                            <a:schemeClr val="bg1"/>
                          </a:solidFill>
                        </a:rPr>
                        <a:t>ollaborative</a:t>
                      </a:r>
                      <a:r>
                        <a:rPr lang="en-GB" sz="900" dirty="0">
                          <a:solidFill>
                            <a:schemeClr val="bg1"/>
                          </a:solidFill>
                        </a:rPr>
                        <a:t> </a:t>
                      </a:r>
                      <a:r>
                        <a:rPr lang="en-GB" sz="900" dirty="0" err="1">
                          <a:solidFill>
                            <a:schemeClr val="bg1"/>
                          </a:solidFill>
                        </a:rPr>
                        <a:t>work,Data</a:t>
                      </a:r>
                      <a:r>
                        <a:rPr lang="en-GB" sz="900" dirty="0">
                          <a:solidFill>
                            <a:schemeClr val="bg1"/>
                          </a:solidFill>
                        </a:rPr>
                        <a:t> </a:t>
                      </a:r>
                      <a:r>
                        <a:rPr lang="en-GB" sz="900" dirty="0" err="1">
                          <a:solidFill>
                            <a:schemeClr val="bg1"/>
                          </a:solidFill>
                        </a:rPr>
                        <a:t>models,Sens</a:t>
                      </a:r>
                      <a:r>
                        <a:rPr lang="en-GB" sz="900" dirty="0">
                          <a:solidFill>
                            <a:schemeClr val="bg1"/>
                          </a:solidFill>
                        </a:rPr>
                        <a:t> </a:t>
                      </a:r>
                      <a:r>
                        <a:rPr lang="en-GB" sz="900" dirty="0" err="1">
                          <a:solidFill>
                            <a:schemeClr val="bg1"/>
                          </a:solidFill>
                        </a:rPr>
                        <a:t>ors</a:t>
                      </a:r>
                      <a:r>
                        <a:rPr lang="en-GB" sz="900" dirty="0">
                          <a:solidFill>
                            <a:schemeClr val="bg1"/>
                          </a:solidFill>
                        </a:rPr>
                        <a:t>.</a:t>
                      </a:r>
                      <a:endParaRPr lang="en-IN" sz="900" dirty="0">
                        <a:solidFill>
                          <a:schemeClr val="bg1"/>
                        </a:solidFill>
                      </a:endParaRPr>
                    </a:p>
                  </a:txBody>
                  <a:tcPr/>
                </a:tc>
                <a:tc>
                  <a:txBody>
                    <a:bodyPr/>
                    <a:lstStyle/>
                    <a:p>
                      <a:r>
                        <a:rPr lang="en-GB" sz="900" dirty="0">
                          <a:solidFill>
                            <a:schemeClr val="bg1"/>
                          </a:solidFill>
                        </a:rPr>
                        <a:t>Learning in a federated manner differs from conventional centralized machine learning and poses several core unique challenges and requirements, which are closely related to classical problems studied in the areas of signal processing and communications. </a:t>
                      </a:r>
                      <a:endParaRPr lang="en-IN" sz="900" dirty="0">
                        <a:solidFill>
                          <a:schemeClr val="bg1"/>
                        </a:solidFill>
                      </a:endParaRPr>
                    </a:p>
                  </a:txBody>
                  <a:tcPr/>
                </a:tc>
                <a:tc>
                  <a:txBody>
                    <a:bodyPr/>
                    <a:lstStyle/>
                    <a:p>
                      <a:r>
                        <a:rPr lang="en-GB" sz="900" dirty="0">
                          <a:solidFill>
                            <a:schemeClr val="bg1"/>
                          </a:solidFill>
                        </a:rPr>
                        <a:t>This paper may include its narrow focus on the signal processing perspective of federated learning and potential omissions of relevant research from other fields.</a:t>
                      </a:r>
                      <a:endParaRPr lang="en-IN" sz="900" dirty="0">
                        <a:solidFill>
                          <a:schemeClr val="bg1"/>
                        </a:solidFill>
                      </a:endParaRPr>
                    </a:p>
                  </a:txBody>
                  <a:tcPr/>
                </a:tc>
                <a:tc>
                  <a:txBody>
                    <a:bodyPr/>
                    <a:lstStyle/>
                    <a:p>
                      <a:pPr algn="ctr"/>
                      <a:r>
                        <a:rPr lang="en-GB" sz="900" dirty="0">
                          <a:solidFill>
                            <a:schemeClr val="bg1"/>
                          </a:solidFill>
                        </a:rPr>
                        <a:t>2022</a:t>
                      </a:r>
                      <a:endParaRPr lang="en-IN" sz="900" dirty="0">
                        <a:solidFill>
                          <a:schemeClr val="bg1"/>
                        </a:solidFill>
                      </a:endParaRPr>
                    </a:p>
                  </a:txBody>
                  <a:tcPr/>
                </a:tc>
                <a:extLst>
                  <a:ext uri="{0D108BD9-81ED-4DB2-BD59-A6C34878D82A}">
                    <a16:rowId xmlns="" xmlns:a16="http://schemas.microsoft.com/office/drawing/2014/main" val="2585866470"/>
                  </a:ext>
                </a:extLst>
              </a:tr>
            </a:tbl>
          </a:graphicData>
        </a:graphic>
      </p:graphicFrame>
    </p:spTree>
    <p:extLst>
      <p:ext uri="{BB962C8B-B14F-4D97-AF65-F5344CB8AC3E}">
        <p14:creationId xmlns="" xmlns:p14="http://schemas.microsoft.com/office/powerpoint/2010/main" val="209433654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solidFill>
                  <a:srgbClr val="FFFF00"/>
                </a:solidFill>
                <a:latin typeface="Lucida Bright" panose="02040602050505020304" pitchFamily="18" charset="0"/>
              </a:rPr>
              <a:t>LITERATURE REVIEW </a:t>
            </a:r>
            <a:endParaRPr u="sng" dirty="0">
              <a:solidFill>
                <a:srgbClr val="FFFF00"/>
              </a:solidFill>
              <a:latin typeface="Lucida Bright" panose="02040602050505020304" pitchFamily="18" charset="0"/>
            </a:endParaRPr>
          </a:p>
        </p:txBody>
      </p:sp>
      <p:sp>
        <p:nvSpPr>
          <p:cNvPr id="91" name="Google Shape;91;p16"/>
          <p:cNvSpPr txBox="1">
            <a:spLocks noGrp="1"/>
          </p:cNvSpPr>
          <p:nvPr>
            <p:ph type="body" idx="1"/>
          </p:nvPr>
        </p:nvSpPr>
        <p:spPr>
          <a:xfrm>
            <a:off x="311700" y="1316900"/>
            <a:ext cx="8520600" cy="32520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1200"/>
              </a:spcAft>
              <a:buNone/>
            </a:pPr>
            <a:endParaRPr sz="1600" b="1" dirty="0"/>
          </a:p>
        </p:txBody>
      </p:sp>
      <p:cxnSp>
        <p:nvCxnSpPr>
          <p:cNvPr id="92" name="Google Shape;92;p16"/>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93" name="Google Shape;93;p16"/>
          <p:cNvSpPr txBox="1"/>
          <p:nvPr/>
        </p:nvSpPr>
        <p:spPr>
          <a:xfrm>
            <a:off x="429425" y="4714100"/>
            <a:ext cx="982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chemeClr val="dk1"/>
                </a:solidFill>
              </a:rPr>
              <a:t>Subha Roy</a:t>
            </a:r>
            <a:endParaRPr sz="1200" b="1">
              <a:solidFill>
                <a:schemeClr val="dk1"/>
              </a:solidFill>
            </a:endParaRPr>
          </a:p>
        </p:txBody>
      </p:sp>
      <p:sp>
        <p:nvSpPr>
          <p:cNvPr id="94" name="Google Shape;94;p16"/>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solidFill>
                  <a:schemeClr val="dk1"/>
                </a:solidFill>
              </a:rPr>
              <a:t>Smart Healthcare and Smart Agriculture</a:t>
            </a:r>
            <a:endParaRPr sz="1200" b="1">
              <a:solidFill>
                <a:schemeClr val="dk1"/>
              </a:solidFill>
            </a:endParaRPr>
          </a:p>
        </p:txBody>
      </p:sp>
      <p:sp>
        <p:nvSpPr>
          <p:cNvPr id="96" name="Google Shape;96;p16"/>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4/</a:t>
            </a:r>
            <a:endParaRPr sz="1200" b="1" dirty="0">
              <a:solidFill>
                <a:schemeClr val="dk1"/>
              </a:solidFill>
            </a:endParaRPr>
          </a:p>
        </p:txBody>
      </p:sp>
      <p:sp>
        <p:nvSpPr>
          <p:cNvPr id="2" name="Google Shape;63;p13">
            <a:extLst>
              <a:ext uri="{FF2B5EF4-FFF2-40B4-BE49-F238E27FC236}">
                <a16:creationId xmlns="" xmlns:a16="http://schemas.microsoft.com/office/drawing/2014/main" id="{3286C6C3-DFB9-4CE7-80D3-86C0901F1533}"/>
              </a:ext>
            </a:extLst>
          </p:cNvPr>
          <p:cNvSpPr txBox="1"/>
          <p:nvPr/>
        </p:nvSpPr>
        <p:spPr>
          <a:xfrm>
            <a:off x="6384050" y="4714100"/>
            <a:ext cx="1460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12th April 2023</a:t>
            </a:r>
            <a:endParaRPr sz="1200" b="1" dirty="0">
              <a:solidFill>
                <a:schemeClr val="dk1"/>
              </a:solidFill>
            </a:endParaRPr>
          </a:p>
        </p:txBody>
      </p:sp>
      <p:graphicFrame>
        <p:nvGraphicFramePr>
          <p:cNvPr id="5" name="Table 5">
            <a:extLst>
              <a:ext uri="{FF2B5EF4-FFF2-40B4-BE49-F238E27FC236}">
                <a16:creationId xmlns="" xmlns:a16="http://schemas.microsoft.com/office/drawing/2014/main" id="{23D37E20-74E0-04EF-5B8D-35CF7A93FEE9}"/>
              </a:ext>
            </a:extLst>
          </p:cNvPr>
          <p:cNvGraphicFramePr>
            <a:graphicFrameLocks noGrp="1"/>
          </p:cNvGraphicFramePr>
          <p:nvPr>
            <p:extLst>
              <p:ext uri="{D42A27DB-BD31-4B8C-83A1-F6EECF244321}">
                <p14:modId xmlns="" xmlns:p14="http://schemas.microsoft.com/office/powerpoint/2010/main" val="758920768"/>
              </p:ext>
            </p:extLst>
          </p:nvPr>
        </p:nvGraphicFramePr>
        <p:xfrm>
          <a:off x="36020" y="521464"/>
          <a:ext cx="9062855" cy="4698749"/>
        </p:xfrm>
        <a:graphic>
          <a:graphicData uri="http://schemas.openxmlformats.org/drawingml/2006/table">
            <a:tbl>
              <a:tblPr firstRow="1" bandRow="1">
                <a:tableStyleId>{5C22544A-7EE6-4342-B048-85BDC9FD1C3A}</a:tableStyleId>
              </a:tblPr>
              <a:tblGrid>
                <a:gridCol w="2549345">
                  <a:extLst>
                    <a:ext uri="{9D8B030D-6E8A-4147-A177-3AD203B41FA5}">
                      <a16:colId xmlns="" xmlns:a16="http://schemas.microsoft.com/office/drawing/2014/main" val="3938996344"/>
                    </a:ext>
                  </a:extLst>
                </a:gridCol>
                <a:gridCol w="1254642">
                  <a:extLst>
                    <a:ext uri="{9D8B030D-6E8A-4147-A177-3AD203B41FA5}">
                      <a16:colId xmlns="" xmlns:a16="http://schemas.microsoft.com/office/drawing/2014/main" val="2356361856"/>
                    </a:ext>
                  </a:extLst>
                </a:gridCol>
                <a:gridCol w="2381693">
                  <a:extLst>
                    <a:ext uri="{9D8B030D-6E8A-4147-A177-3AD203B41FA5}">
                      <a16:colId xmlns="" xmlns:a16="http://schemas.microsoft.com/office/drawing/2014/main" val="2864276561"/>
                    </a:ext>
                  </a:extLst>
                </a:gridCol>
                <a:gridCol w="2126511">
                  <a:extLst>
                    <a:ext uri="{9D8B030D-6E8A-4147-A177-3AD203B41FA5}">
                      <a16:colId xmlns="" xmlns:a16="http://schemas.microsoft.com/office/drawing/2014/main" val="1865732726"/>
                    </a:ext>
                  </a:extLst>
                </a:gridCol>
                <a:gridCol w="750664">
                  <a:extLst>
                    <a:ext uri="{9D8B030D-6E8A-4147-A177-3AD203B41FA5}">
                      <a16:colId xmlns="" xmlns:a16="http://schemas.microsoft.com/office/drawing/2014/main" val="302111886"/>
                    </a:ext>
                  </a:extLst>
                </a:gridCol>
              </a:tblGrid>
              <a:tr h="0">
                <a:tc>
                  <a:txBody>
                    <a:bodyPr/>
                    <a:lstStyle/>
                    <a:p>
                      <a:pPr algn="ctr">
                        <a:lnSpc>
                          <a:spcPct val="115000"/>
                        </a:lnSpc>
                      </a:pPr>
                      <a:r>
                        <a:rPr lang="en-IN" sz="1400" b="1" dirty="0">
                          <a:effectLst/>
                          <a:latin typeface="Roboto Serif"/>
                          <a:ea typeface="Roboto Serif"/>
                          <a:cs typeface="Roboto Serif"/>
                        </a:rPr>
                        <a:t>REFERENCES</a:t>
                      </a:r>
                      <a:endParaRPr lang="en-IN" sz="18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IN" sz="1400" b="1" dirty="0">
                          <a:effectLst/>
                          <a:latin typeface="Roboto Serif"/>
                          <a:ea typeface="Roboto Serif"/>
                          <a:cs typeface="Roboto Serif"/>
                        </a:rPr>
                        <a:t>OBJECTIVES</a:t>
                      </a:r>
                      <a:endParaRPr lang="en-IN" sz="18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IN" sz="1400" b="1" dirty="0">
                          <a:solidFill>
                            <a:schemeClr val="bg1"/>
                          </a:solidFill>
                          <a:effectLst/>
                          <a:latin typeface="Roboto Serif"/>
                          <a:ea typeface="Roboto Serif"/>
                          <a:cs typeface="Roboto Serif"/>
                        </a:rPr>
                        <a:t>CONTRIBUTIONS</a:t>
                      </a:r>
                      <a:endParaRPr lang="en-IN" sz="1800" dirty="0">
                        <a:solidFill>
                          <a:schemeClr val="bg1"/>
                        </a:solidFill>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IN" sz="1400" b="1" dirty="0">
                          <a:effectLst/>
                          <a:latin typeface="Roboto Serif"/>
                          <a:ea typeface="Roboto Serif"/>
                          <a:cs typeface="Roboto Serif"/>
                        </a:rPr>
                        <a:t>LIMITATIONS</a:t>
                      </a:r>
                      <a:endParaRPr lang="en-IN" sz="18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IN" sz="1400" b="1" dirty="0">
                          <a:effectLst/>
                          <a:latin typeface="Roboto Serif"/>
                          <a:ea typeface="Roboto Serif"/>
                          <a:cs typeface="Roboto Serif"/>
                        </a:rPr>
                        <a:t>YEAR</a:t>
                      </a:r>
                      <a:endParaRPr lang="en-IN" sz="18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 xmlns:a16="http://schemas.microsoft.com/office/drawing/2014/main" val="2927252919"/>
                  </a:ext>
                </a:extLst>
              </a:tr>
              <a:tr h="1308865">
                <a:tc>
                  <a:txBody>
                    <a:bodyPr/>
                    <a:lstStyle/>
                    <a:p>
                      <a:r>
                        <a:rPr lang="en-IN" sz="900" dirty="0">
                          <a:solidFill>
                            <a:schemeClr val="bg1"/>
                          </a:solidFill>
                        </a:rPr>
                        <a:t>[9] Jiaqi Zhao, Hui Zhu, </a:t>
                      </a:r>
                      <a:r>
                        <a:rPr lang="en-IN" sz="900" dirty="0" err="1">
                          <a:solidFill>
                            <a:schemeClr val="bg1"/>
                          </a:solidFill>
                        </a:rPr>
                        <a:t>Fengwei</a:t>
                      </a:r>
                      <a:r>
                        <a:rPr lang="en-IN" sz="900" dirty="0">
                          <a:solidFill>
                            <a:schemeClr val="bg1"/>
                          </a:solidFill>
                        </a:rPr>
                        <a:t> Wang, </a:t>
                      </a:r>
                      <a:r>
                        <a:rPr lang="en-IN" sz="900" dirty="0" err="1">
                          <a:solidFill>
                            <a:schemeClr val="bg1"/>
                          </a:solidFill>
                        </a:rPr>
                        <a:t>Rongxing</a:t>
                      </a:r>
                      <a:r>
                        <a:rPr lang="en-IN" sz="900" dirty="0">
                          <a:solidFill>
                            <a:schemeClr val="bg1"/>
                          </a:solidFill>
                        </a:rPr>
                        <a:t> Lu, Hui Li, </a:t>
                      </a:r>
                      <a:r>
                        <a:rPr lang="en-IN" sz="900" dirty="0" err="1">
                          <a:solidFill>
                            <a:schemeClr val="bg1"/>
                          </a:solidFill>
                        </a:rPr>
                        <a:t>Jingwei</a:t>
                      </a:r>
                      <a:r>
                        <a:rPr lang="en-IN" sz="900" dirty="0">
                          <a:solidFill>
                            <a:schemeClr val="bg1"/>
                          </a:solidFill>
                        </a:rPr>
                        <a:t> Tu, Jie Shen, CORK: A privacy-preserving and lossless federated learning scheme for deep neural network, Information Sciences, Volume 603, 2022, Pages 190-209, ISSN 0020-0255, https://doi.org/10.1016/j.i ns.2022.04.052.</a:t>
                      </a:r>
                    </a:p>
                  </a:txBody>
                  <a:tcPr/>
                </a:tc>
                <a:tc>
                  <a:txBody>
                    <a:bodyPr/>
                    <a:lstStyle/>
                    <a:p>
                      <a:r>
                        <a:rPr lang="en-GB" sz="800" dirty="0">
                          <a:solidFill>
                            <a:schemeClr val="bg1"/>
                          </a:solidFill>
                        </a:rPr>
                        <a:t>Model perturbation and distribution, Local training and encryption, Secure aggregation and model recovery. </a:t>
                      </a:r>
                      <a:endParaRPr lang="en-IN" sz="400" dirty="0">
                        <a:solidFill>
                          <a:schemeClr val="bg1"/>
                        </a:solidFill>
                      </a:endParaRPr>
                    </a:p>
                  </a:txBody>
                  <a:tcPr/>
                </a:tc>
                <a:tc>
                  <a:txBody>
                    <a:bodyPr/>
                    <a:lstStyle/>
                    <a:p>
                      <a:r>
                        <a:rPr lang="en-GB" sz="900" dirty="0">
                          <a:solidFill>
                            <a:schemeClr val="bg1"/>
                          </a:solidFill>
                        </a:rPr>
                        <a:t>In this paper, a privacy-preserving and lossless federated learning scheme, named CORK, is proposed for deep neural networks. </a:t>
                      </a:r>
                      <a:endParaRPr lang="en-IN" sz="900" dirty="0">
                        <a:solidFill>
                          <a:schemeClr val="bg1"/>
                        </a:solidFill>
                      </a:endParaRPr>
                    </a:p>
                  </a:txBody>
                  <a:tcPr/>
                </a:tc>
                <a:tc>
                  <a:txBody>
                    <a:bodyPr/>
                    <a:lstStyle/>
                    <a:p>
                      <a:r>
                        <a:rPr lang="en-GB" sz="900" dirty="0">
                          <a:solidFill>
                            <a:schemeClr val="bg1"/>
                          </a:solidFill>
                        </a:rPr>
                        <a:t>This paper could include a lack of comprehensive empirical evaluation and the assumption of a trusted third party in the federation, which may not always be feasible in practice. </a:t>
                      </a:r>
                      <a:endParaRPr lang="en-IN" sz="900" dirty="0">
                        <a:solidFill>
                          <a:schemeClr val="bg1"/>
                        </a:solidFill>
                      </a:endParaRPr>
                    </a:p>
                  </a:txBody>
                  <a:tcPr/>
                </a:tc>
                <a:tc>
                  <a:txBody>
                    <a:bodyPr/>
                    <a:lstStyle/>
                    <a:p>
                      <a:pPr algn="ctr"/>
                      <a:r>
                        <a:rPr lang="en-GB" sz="900" dirty="0">
                          <a:solidFill>
                            <a:schemeClr val="bg1"/>
                          </a:solidFill>
                        </a:rPr>
                        <a:t>2022</a:t>
                      </a:r>
                      <a:endParaRPr lang="en-IN" sz="900" dirty="0">
                        <a:solidFill>
                          <a:schemeClr val="bg1"/>
                        </a:solidFill>
                      </a:endParaRPr>
                    </a:p>
                  </a:txBody>
                  <a:tcPr/>
                </a:tc>
                <a:extLst>
                  <a:ext uri="{0D108BD9-81ED-4DB2-BD59-A6C34878D82A}">
                    <a16:rowId xmlns="" xmlns:a16="http://schemas.microsoft.com/office/drawing/2014/main" val="2796438049"/>
                  </a:ext>
                </a:extLst>
              </a:tr>
              <a:tr h="661318">
                <a:tc>
                  <a:txBody>
                    <a:bodyPr/>
                    <a:lstStyle/>
                    <a:p>
                      <a:r>
                        <a:rPr lang="en-IN" sz="900" dirty="0">
                          <a:solidFill>
                            <a:schemeClr val="bg1"/>
                          </a:solidFill>
                        </a:rPr>
                        <a:t>[10] </a:t>
                      </a:r>
                      <a:r>
                        <a:rPr lang="en-IN" sz="900" dirty="0" err="1">
                          <a:solidFill>
                            <a:schemeClr val="bg1"/>
                          </a:solidFill>
                        </a:rPr>
                        <a:t>Ogundokun</a:t>
                      </a:r>
                      <a:r>
                        <a:rPr lang="en-IN" sz="900" dirty="0">
                          <a:solidFill>
                            <a:schemeClr val="bg1"/>
                          </a:solidFill>
                        </a:rPr>
                        <a:t>, Roseline &amp; Misra, Sanjay &amp; </a:t>
                      </a:r>
                      <a:r>
                        <a:rPr lang="en-IN" sz="900" dirty="0" err="1">
                          <a:solidFill>
                            <a:schemeClr val="bg1"/>
                          </a:solidFill>
                        </a:rPr>
                        <a:t>Maskeliunas</a:t>
                      </a:r>
                      <a:r>
                        <a:rPr lang="en-IN" sz="900" dirty="0">
                          <a:solidFill>
                            <a:schemeClr val="bg1"/>
                          </a:solidFill>
                        </a:rPr>
                        <a:t>, </a:t>
                      </a:r>
                      <a:r>
                        <a:rPr lang="en-IN" sz="900" dirty="0" err="1">
                          <a:solidFill>
                            <a:schemeClr val="bg1"/>
                          </a:solidFill>
                        </a:rPr>
                        <a:t>Rytis</a:t>
                      </a:r>
                      <a:r>
                        <a:rPr lang="en-IN" sz="900" dirty="0">
                          <a:solidFill>
                            <a:schemeClr val="bg1"/>
                          </a:solidFill>
                        </a:rPr>
                        <a:t> &amp; </a:t>
                      </a:r>
                      <a:r>
                        <a:rPr lang="en-IN" sz="900" dirty="0" err="1">
                          <a:solidFill>
                            <a:schemeClr val="bg1"/>
                          </a:solidFill>
                        </a:rPr>
                        <a:t>Damaševičius</a:t>
                      </a:r>
                      <a:r>
                        <a:rPr lang="en-IN" sz="900" dirty="0">
                          <a:solidFill>
                            <a:schemeClr val="bg1"/>
                          </a:solidFill>
                        </a:rPr>
                        <a:t>, </a:t>
                      </a:r>
                      <a:r>
                        <a:rPr lang="en-IN" sz="900" dirty="0" err="1">
                          <a:solidFill>
                            <a:schemeClr val="bg1"/>
                          </a:solidFill>
                        </a:rPr>
                        <a:t>Robertas</a:t>
                      </a:r>
                      <a:r>
                        <a:rPr lang="en-IN" sz="900" dirty="0">
                          <a:solidFill>
                            <a:schemeClr val="bg1"/>
                          </a:solidFill>
                        </a:rPr>
                        <a:t>. (2022). A Review on Federated Learning and Machine Learning Approaches: Categorization, Application Areas, and Blockchain Technology. Information. 13. 263. 10.3390/info13050263. </a:t>
                      </a:r>
                      <a:r>
                        <a:rPr lang="en-IN" sz="900" dirty="0" err="1">
                          <a:solidFill>
                            <a:schemeClr val="bg1"/>
                          </a:solidFill>
                        </a:rPr>
                        <a:t>doi</a:t>
                      </a:r>
                      <a:r>
                        <a:rPr lang="en-IN" sz="900" dirty="0">
                          <a:solidFill>
                            <a:schemeClr val="bg1"/>
                          </a:solidFill>
                        </a:rPr>
                        <a:t>: </a:t>
                      </a:r>
                      <a:r>
                        <a:rPr lang="en-IN" sz="900" dirty="0">
                          <a:solidFill>
                            <a:schemeClr val="bg1"/>
                          </a:solidFill>
                          <a:hlinkClick r:id="rId3">
                            <a:extLst>
                              <a:ext uri="{A12FA001-AC4F-418D-AE19-62706E023703}">
                                <ahyp:hlinkClr xmlns="" xmlns:ahyp="http://schemas.microsoft.com/office/drawing/2018/hyperlinkcolor" val="tx"/>
                              </a:ext>
                            </a:extLst>
                          </a:hlinkClick>
                        </a:rPr>
                        <a:t>https://doi.org/10.3390/i nfo13050263</a:t>
                      </a:r>
                      <a:endParaRPr lang="en-IN" sz="900" dirty="0">
                        <a:solidFill>
                          <a:schemeClr val="bg1"/>
                        </a:solidFill>
                      </a:endParaRPr>
                    </a:p>
                  </a:txBody>
                  <a:tcPr/>
                </a:tc>
                <a:tc>
                  <a:txBody>
                    <a:bodyPr/>
                    <a:lstStyle/>
                    <a:p>
                      <a:r>
                        <a:rPr lang="en-GB" sz="900" dirty="0">
                          <a:solidFill>
                            <a:schemeClr val="bg1"/>
                          </a:solidFill>
                        </a:rPr>
                        <a:t>Blockchain Technology, Federated learning, machine learning, Preferred Reporting Items for Systematic Review and Meta-</a:t>
                      </a:r>
                      <a:r>
                        <a:rPr lang="en-GB" sz="900" dirty="0" err="1">
                          <a:solidFill>
                            <a:schemeClr val="bg1"/>
                          </a:solidFill>
                        </a:rPr>
                        <a:t>analysi</a:t>
                      </a:r>
                      <a:r>
                        <a:rPr lang="en-GB" sz="900" dirty="0">
                          <a:solidFill>
                            <a:schemeClr val="bg1"/>
                          </a:solidFill>
                        </a:rPr>
                        <a:t> s (PRISMA).</a:t>
                      </a:r>
                      <a:endParaRPr lang="en-IN" sz="900" dirty="0">
                        <a:solidFill>
                          <a:schemeClr val="bg1"/>
                        </a:solidFill>
                      </a:endParaRPr>
                    </a:p>
                  </a:txBody>
                  <a:tcPr/>
                </a:tc>
                <a:tc>
                  <a:txBody>
                    <a:bodyPr/>
                    <a:lstStyle/>
                    <a:p>
                      <a:r>
                        <a:rPr lang="en-GB" sz="900" dirty="0">
                          <a:solidFill>
                            <a:schemeClr val="bg1"/>
                          </a:solidFill>
                        </a:rPr>
                        <a:t>They discovered that the best results were obtained from the hybrid design of an ML ensemble employing expert features. </a:t>
                      </a:r>
                      <a:endParaRPr lang="en-IN" sz="900" dirty="0">
                        <a:solidFill>
                          <a:schemeClr val="bg1"/>
                        </a:solidFill>
                      </a:endParaRPr>
                    </a:p>
                  </a:txBody>
                  <a:tcPr/>
                </a:tc>
                <a:tc>
                  <a:txBody>
                    <a:bodyPr/>
                    <a:lstStyle/>
                    <a:p>
                      <a:r>
                        <a:rPr lang="en-GB" sz="900" dirty="0">
                          <a:solidFill>
                            <a:schemeClr val="bg1"/>
                          </a:solidFill>
                        </a:rPr>
                        <a:t>This paper focuses heavily on the technical aspects of Federated Learning and Machine Learning approaches and does not discuss the potential ethical, legal, and societal implications of their use in various application areas.</a:t>
                      </a:r>
                      <a:endParaRPr lang="en-IN" sz="900" dirty="0">
                        <a:solidFill>
                          <a:schemeClr val="bg1"/>
                        </a:solidFill>
                      </a:endParaRPr>
                    </a:p>
                  </a:txBody>
                  <a:tcPr/>
                </a:tc>
                <a:tc>
                  <a:txBody>
                    <a:bodyPr/>
                    <a:lstStyle/>
                    <a:p>
                      <a:pPr algn="ctr"/>
                      <a:r>
                        <a:rPr lang="en-GB" sz="900" dirty="0">
                          <a:solidFill>
                            <a:schemeClr val="bg1"/>
                          </a:solidFill>
                        </a:rPr>
                        <a:t>2022</a:t>
                      </a:r>
                      <a:endParaRPr lang="en-IN" sz="900" dirty="0">
                        <a:solidFill>
                          <a:schemeClr val="bg1"/>
                        </a:solidFill>
                      </a:endParaRPr>
                    </a:p>
                  </a:txBody>
                  <a:tcPr/>
                </a:tc>
                <a:extLst>
                  <a:ext uri="{0D108BD9-81ED-4DB2-BD59-A6C34878D82A}">
                    <a16:rowId xmlns="" xmlns:a16="http://schemas.microsoft.com/office/drawing/2014/main" val="2710715526"/>
                  </a:ext>
                </a:extLst>
              </a:tr>
              <a:tr h="661318">
                <a:tc>
                  <a:txBody>
                    <a:bodyPr/>
                    <a:lstStyle/>
                    <a:p>
                      <a:r>
                        <a:rPr lang="en-GB" sz="900" dirty="0">
                          <a:solidFill>
                            <a:schemeClr val="accent1"/>
                          </a:solidFill>
                        </a:rPr>
                        <a:t>[11] Shaheen, Momina &amp; Farooq, Shoaib &amp; Umer, Tariq &amp; Kim, Byung-</a:t>
                      </a:r>
                      <a:r>
                        <a:rPr lang="en-GB" sz="900" dirty="0" err="1">
                          <a:solidFill>
                            <a:schemeClr val="accent1"/>
                          </a:solidFill>
                        </a:rPr>
                        <a:t>Seo</a:t>
                      </a:r>
                      <a:r>
                        <a:rPr lang="en-GB" sz="900" dirty="0">
                          <a:solidFill>
                            <a:schemeClr val="accent1"/>
                          </a:solidFill>
                        </a:rPr>
                        <a:t>. (2022). Applications of Federated Learning; Taxonomy, Challenges, and Research Trends. Electronics. 11. 670. 10.3390/electronics110406 70. </a:t>
                      </a:r>
                      <a:r>
                        <a:rPr lang="en-GB" sz="900" dirty="0" err="1">
                          <a:solidFill>
                            <a:schemeClr val="accent1"/>
                          </a:solidFill>
                        </a:rPr>
                        <a:t>doi</a:t>
                      </a:r>
                      <a:r>
                        <a:rPr lang="en-GB" sz="900" dirty="0">
                          <a:solidFill>
                            <a:schemeClr val="accent1"/>
                          </a:solidFill>
                        </a:rPr>
                        <a:t>: </a:t>
                      </a:r>
                      <a:r>
                        <a:rPr lang="en-GB" sz="900" dirty="0">
                          <a:solidFill>
                            <a:schemeClr val="accent1"/>
                          </a:solidFill>
                          <a:hlinkClick r:id="rId4">
                            <a:extLst>
                              <a:ext uri="{A12FA001-AC4F-418D-AE19-62706E023703}">
                                <ahyp:hlinkClr xmlns="" xmlns:ahyp="http://schemas.microsoft.com/office/drawing/2018/hyperlinkcolor" val="tx"/>
                              </a:ext>
                            </a:extLst>
                          </a:hlinkClick>
                        </a:rPr>
                        <a:t>https://doi.org/10.3390/el ectronics11040670</a:t>
                      </a:r>
                      <a:endParaRPr lang="en-IN" sz="900" dirty="0">
                        <a:solidFill>
                          <a:schemeClr val="accent1"/>
                        </a:solidFill>
                      </a:endParaRPr>
                    </a:p>
                  </a:txBody>
                  <a:tcPr/>
                </a:tc>
                <a:tc>
                  <a:txBody>
                    <a:bodyPr/>
                    <a:lstStyle/>
                    <a:p>
                      <a:r>
                        <a:rPr lang="en-GB" sz="900" dirty="0">
                          <a:solidFill>
                            <a:schemeClr val="accent1"/>
                          </a:solidFill>
                        </a:rPr>
                        <a:t>Federated learning; edge devices; edge computing; IoT. </a:t>
                      </a:r>
                      <a:endParaRPr lang="en-IN" sz="900" dirty="0">
                        <a:solidFill>
                          <a:schemeClr val="accent1"/>
                        </a:solidFill>
                      </a:endParaRPr>
                    </a:p>
                  </a:txBody>
                  <a:tcPr/>
                </a:tc>
                <a:tc>
                  <a:txBody>
                    <a:bodyPr/>
                    <a:lstStyle/>
                    <a:p>
                      <a:r>
                        <a:rPr lang="en-GB" sz="900" dirty="0">
                          <a:solidFill>
                            <a:schemeClr val="accent1"/>
                          </a:solidFill>
                        </a:rPr>
                        <a:t>A taxonomy is also proposed on implementing FL for edge networks in different </a:t>
                      </a:r>
                      <a:r>
                        <a:rPr lang="en-GB" sz="900" dirty="0" err="1">
                          <a:solidFill>
                            <a:schemeClr val="accent1"/>
                          </a:solidFill>
                        </a:rPr>
                        <a:t>domains.Moreover</a:t>
                      </a:r>
                      <a:r>
                        <a:rPr lang="en-GB" sz="900" dirty="0">
                          <a:solidFill>
                            <a:schemeClr val="accent1"/>
                          </a:solidFill>
                        </a:rPr>
                        <a:t>, another novelty of this paper is that datasets used for the implementation of FL are </a:t>
                      </a:r>
                      <a:r>
                        <a:rPr lang="en-IN" sz="900" dirty="0">
                          <a:solidFill>
                            <a:schemeClr val="accent1"/>
                          </a:solidFill>
                        </a:rPr>
                        <a:t>discussed in detail.</a:t>
                      </a:r>
                    </a:p>
                  </a:txBody>
                  <a:tcPr/>
                </a:tc>
                <a:tc>
                  <a:txBody>
                    <a:bodyPr/>
                    <a:lstStyle/>
                    <a:p>
                      <a:r>
                        <a:rPr lang="en-GB" sz="900" dirty="0">
                          <a:solidFill>
                            <a:schemeClr val="accent1"/>
                          </a:solidFill>
                        </a:rPr>
                        <a:t>This paper may include small sample sizes, biased data sources, lack of generalizability, or the possibility of unaccounted variables.</a:t>
                      </a:r>
                      <a:endParaRPr lang="en-IN" sz="900" dirty="0">
                        <a:solidFill>
                          <a:schemeClr val="accent1"/>
                        </a:solidFill>
                      </a:endParaRPr>
                    </a:p>
                  </a:txBody>
                  <a:tcPr/>
                </a:tc>
                <a:tc>
                  <a:txBody>
                    <a:bodyPr/>
                    <a:lstStyle/>
                    <a:p>
                      <a:pPr algn="ctr"/>
                      <a:r>
                        <a:rPr lang="en-GB" sz="900" dirty="0">
                          <a:solidFill>
                            <a:schemeClr val="accent1"/>
                          </a:solidFill>
                        </a:rPr>
                        <a:t>2022</a:t>
                      </a:r>
                      <a:endParaRPr lang="en-IN" sz="900" dirty="0">
                        <a:solidFill>
                          <a:schemeClr val="accent1"/>
                        </a:solidFill>
                      </a:endParaRPr>
                    </a:p>
                  </a:txBody>
                  <a:tcPr/>
                </a:tc>
                <a:extLst>
                  <a:ext uri="{0D108BD9-81ED-4DB2-BD59-A6C34878D82A}">
                    <a16:rowId xmlns="" xmlns:a16="http://schemas.microsoft.com/office/drawing/2014/main" val="3336382241"/>
                  </a:ext>
                </a:extLst>
              </a:tr>
              <a:tr h="661318">
                <a:tc>
                  <a:txBody>
                    <a:bodyPr/>
                    <a:lstStyle/>
                    <a:p>
                      <a:r>
                        <a:rPr lang="en-GB" sz="900" dirty="0">
                          <a:solidFill>
                            <a:schemeClr val="bg1"/>
                          </a:solidFill>
                        </a:rPr>
                        <a:t>[12] A. Z. Tan, H. Yu, L. Cui and Q. Yang, "Towards Personalized Federated Learning," in IEEE Transactions on Neural Networks and Learning Systems, </a:t>
                      </a:r>
                      <a:r>
                        <a:rPr lang="en-GB" sz="900" dirty="0" err="1">
                          <a:solidFill>
                            <a:schemeClr val="bg1"/>
                          </a:solidFill>
                        </a:rPr>
                        <a:t>doi:https</a:t>
                      </a:r>
                      <a:r>
                        <a:rPr lang="en-GB" sz="900" dirty="0">
                          <a:solidFill>
                            <a:schemeClr val="bg1"/>
                          </a:solidFill>
                        </a:rPr>
                        <a:t>://doi.org/10.110 9/tnnls.2022.3160699. </a:t>
                      </a:r>
                      <a:endParaRPr lang="en-IN" sz="900" dirty="0">
                        <a:solidFill>
                          <a:schemeClr val="bg1"/>
                        </a:solidFill>
                      </a:endParaRPr>
                    </a:p>
                  </a:txBody>
                  <a:tcPr/>
                </a:tc>
                <a:tc>
                  <a:txBody>
                    <a:bodyPr/>
                    <a:lstStyle/>
                    <a:p>
                      <a:r>
                        <a:rPr lang="en-IN" sz="900" dirty="0">
                          <a:solidFill>
                            <a:schemeClr val="bg1"/>
                          </a:solidFill>
                        </a:rPr>
                        <a:t>Data </a:t>
                      </a:r>
                      <a:r>
                        <a:rPr lang="en-IN" sz="900" dirty="0" err="1">
                          <a:solidFill>
                            <a:schemeClr val="bg1"/>
                          </a:solidFill>
                        </a:rPr>
                        <a:t>models,Train</a:t>
                      </a:r>
                      <a:r>
                        <a:rPr lang="en-IN" sz="900" dirty="0">
                          <a:solidFill>
                            <a:schemeClr val="bg1"/>
                          </a:solidFill>
                        </a:rPr>
                        <a:t> </a:t>
                      </a:r>
                      <a:r>
                        <a:rPr lang="en-IN" sz="900" dirty="0" err="1">
                          <a:solidFill>
                            <a:schemeClr val="bg1"/>
                          </a:solidFill>
                        </a:rPr>
                        <a:t>ing,Adaptati</a:t>
                      </a:r>
                      <a:r>
                        <a:rPr lang="en-IN" sz="900" dirty="0">
                          <a:solidFill>
                            <a:schemeClr val="bg1"/>
                          </a:solidFill>
                        </a:rPr>
                        <a:t> on </a:t>
                      </a:r>
                      <a:r>
                        <a:rPr lang="en-IN" sz="900" dirty="0" err="1">
                          <a:solidFill>
                            <a:schemeClr val="bg1"/>
                          </a:solidFill>
                        </a:rPr>
                        <a:t>models,Colla</a:t>
                      </a:r>
                      <a:r>
                        <a:rPr lang="en-IN" sz="900" dirty="0">
                          <a:solidFill>
                            <a:schemeClr val="bg1"/>
                          </a:solidFill>
                        </a:rPr>
                        <a:t> </a:t>
                      </a:r>
                      <a:r>
                        <a:rPr lang="en-IN" sz="900" dirty="0" err="1">
                          <a:solidFill>
                            <a:schemeClr val="bg1"/>
                          </a:solidFill>
                        </a:rPr>
                        <a:t>borative</a:t>
                      </a:r>
                      <a:r>
                        <a:rPr lang="en-IN" sz="900" dirty="0">
                          <a:solidFill>
                            <a:schemeClr val="bg1"/>
                          </a:solidFill>
                        </a:rPr>
                        <a:t> </a:t>
                      </a:r>
                      <a:r>
                        <a:rPr lang="en-IN" sz="900" dirty="0" err="1">
                          <a:solidFill>
                            <a:schemeClr val="bg1"/>
                          </a:solidFill>
                        </a:rPr>
                        <a:t>work,Data</a:t>
                      </a:r>
                      <a:r>
                        <a:rPr lang="en-IN" sz="900" dirty="0">
                          <a:solidFill>
                            <a:schemeClr val="bg1"/>
                          </a:solidFill>
                        </a:rPr>
                        <a:t> </a:t>
                      </a:r>
                      <a:r>
                        <a:rPr lang="en-IN" sz="900" dirty="0" err="1">
                          <a:solidFill>
                            <a:schemeClr val="bg1"/>
                          </a:solidFill>
                        </a:rPr>
                        <a:t>privacy,Serv</a:t>
                      </a:r>
                      <a:r>
                        <a:rPr lang="en-IN" sz="900" dirty="0">
                          <a:solidFill>
                            <a:schemeClr val="bg1"/>
                          </a:solidFill>
                        </a:rPr>
                        <a:t> </a:t>
                      </a:r>
                      <a:r>
                        <a:rPr lang="en-IN" sz="900" dirty="0" err="1">
                          <a:solidFill>
                            <a:schemeClr val="bg1"/>
                          </a:solidFill>
                        </a:rPr>
                        <a:t>ers</a:t>
                      </a:r>
                      <a:r>
                        <a:rPr lang="en-IN" sz="900" dirty="0">
                          <a:solidFill>
                            <a:schemeClr val="bg1"/>
                          </a:solidFill>
                        </a:rPr>
                        <a:t>. </a:t>
                      </a:r>
                    </a:p>
                  </a:txBody>
                  <a:tcPr/>
                </a:tc>
                <a:tc>
                  <a:txBody>
                    <a:bodyPr/>
                    <a:lstStyle/>
                    <a:p>
                      <a:r>
                        <a:rPr lang="en-GB" sz="900" dirty="0">
                          <a:solidFill>
                            <a:schemeClr val="bg1"/>
                          </a:solidFill>
                        </a:rPr>
                        <a:t>They explore the domain of personalized FL (PFL) to address the fundamental challenges of FL on heterogeneous data, a universal characteristic inherent in all real-world datasets.</a:t>
                      </a:r>
                      <a:endParaRPr lang="en-IN" sz="900" dirty="0">
                        <a:solidFill>
                          <a:schemeClr val="bg1"/>
                        </a:solidFill>
                      </a:endParaRPr>
                    </a:p>
                  </a:txBody>
                  <a:tcPr/>
                </a:tc>
                <a:tc>
                  <a:txBody>
                    <a:bodyPr/>
                    <a:lstStyle/>
                    <a:p>
                      <a:r>
                        <a:rPr lang="en-GB" sz="900" dirty="0">
                          <a:solidFill>
                            <a:schemeClr val="bg1"/>
                          </a:solidFill>
                        </a:rPr>
                        <a:t>This research paper could include factors such as limited scope of the study, potential biases, lack of generalizability, and unclear assumptions or methodology.</a:t>
                      </a:r>
                      <a:endParaRPr lang="en-IN" sz="900" dirty="0">
                        <a:solidFill>
                          <a:schemeClr val="bg1"/>
                        </a:solidFill>
                      </a:endParaRPr>
                    </a:p>
                  </a:txBody>
                  <a:tcPr/>
                </a:tc>
                <a:tc>
                  <a:txBody>
                    <a:bodyPr/>
                    <a:lstStyle/>
                    <a:p>
                      <a:pPr algn="ctr"/>
                      <a:r>
                        <a:rPr lang="en-GB" sz="900" dirty="0">
                          <a:solidFill>
                            <a:schemeClr val="bg1"/>
                          </a:solidFill>
                        </a:rPr>
                        <a:t>2022</a:t>
                      </a:r>
                      <a:endParaRPr lang="en-IN" sz="900" dirty="0">
                        <a:solidFill>
                          <a:schemeClr val="bg1"/>
                        </a:solidFill>
                      </a:endParaRPr>
                    </a:p>
                  </a:txBody>
                  <a:tcPr/>
                </a:tc>
                <a:extLst>
                  <a:ext uri="{0D108BD9-81ED-4DB2-BD59-A6C34878D82A}">
                    <a16:rowId xmlns="" xmlns:a16="http://schemas.microsoft.com/office/drawing/2014/main" val="2585866470"/>
                  </a:ext>
                </a:extLst>
              </a:tr>
            </a:tbl>
          </a:graphicData>
        </a:graphic>
      </p:graphicFrame>
    </p:spTree>
    <p:extLst>
      <p:ext uri="{BB962C8B-B14F-4D97-AF65-F5344CB8AC3E}">
        <p14:creationId xmlns="" xmlns:p14="http://schemas.microsoft.com/office/powerpoint/2010/main" val="60724979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solidFill>
                  <a:srgbClr val="FFFF00"/>
                </a:solidFill>
                <a:latin typeface="Lucida Bright" panose="02040602050505020304" pitchFamily="18" charset="0"/>
              </a:rPr>
              <a:t>LITERATURE REVIEW </a:t>
            </a:r>
            <a:endParaRPr u="sng" dirty="0">
              <a:solidFill>
                <a:srgbClr val="FFFF00"/>
              </a:solidFill>
              <a:latin typeface="Lucida Bright" panose="02040602050505020304" pitchFamily="18" charset="0"/>
            </a:endParaRPr>
          </a:p>
        </p:txBody>
      </p:sp>
      <p:sp>
        <p:nvSpPr>
          <p:cNvPr id="91" name="Google Shape;91;p16"/>
          <p:cNvSpPr txBox="1">
            <a:spLocks noGrp="1"/>
          </p:cNvSpPr>
          <p:nvPr>
            <p:ph type="body" idx="1"/>
          </p:nvPr>
        </p:nvSpPr>
        <p:spPr>
          <a:xfrm>
            <a:off x="311700" y="1316900"/>
            <a:ext cx="8520600" cy="32520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1200"/>
              </a:spcAft>
              <a:buNone/>
            </a:pPr>
            <a:endParaRPr sz="1600" b="1" dirty="0"/>
          </a:p>
        </p:txBody>
      </p:sp>
      <p:cxnSp>
        <p:nvCxnSpPr>
          <p:cNvPr id="92" name="Google Shape;92;p16"/>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93" name="Google Shape;93;p16"/>
          <p:cNvSpPr txBox="1"/>
          <p:nvPr/>
        </p:nvSpPr>
        <p:spPr>
          <a:xfrm>
            <a:off x="429425" y="4714100"/>
            <a:ext cx="982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chemeClr val="dk1"/>
                </a:solidFill>
              </a:rPr>
              <a:t>Subha Roy</a:t>
            </a:r>
            <a:endParaRPr sz="1200" b="1">
              <a:solidFill>
                <a:schemeClr val="dk1"/>
              </a:solidFill>
            </a:endParaRPr>
          </a:p>
        </p:txBody>
      </p:sp>
      <p:sp>
        <p:nvSpPr>
          <p:cNvPr id="94" name="Google Shape;94;p16"/>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solidFill>
                  <a:schemeClr val="dk1"/>
                </a:solidFill>
              </a:rPr>
              <a:t>Smart Healthcare and Smart Agriculture</a:t>
            </a:r>
            <a:endParaRPr sz="1200" b="1">
              <a:solidFill>
                <a:schemeClr val="dk1"/>
              </a:solidFill>
            </a:endParaRPr>
          </a:p>
        </p:txBody>
      </p:sp>
      <p:sp>
        <p:nvSpPr>
          <p:cNvPr id="96" name="Google Shape;96;p16"/>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4/</a:t>
            </a:r>
            <a:endParaRPr sz="1200" b="1" dirty="0">
              <a:solidFill>
                <a:schemeClr val="dk1"/>
              </a:solidFill>
            </a:endParaRPr>
          </a:p>
        </p:txBody>
      </p:sp>
      <p:sp>
        <p:nvSpPr>
          <p:cNvPr id="2" name="Google Shape;63;p13">
            <a:extLst>
              <a:ext uri="{FF2B5EF4-FFF2-40B4-BE49-F238E27FC236}">
                <a16:creationId xmlns="" xmlns:a16="http://schemas.microsoft.com/office/drawing/2014/main" id="{3286C6C3-DFB9-4CE7-80D3-86C0901F1533}"/>
              </a:ext>
            </a:extLst>
          </p:cNvPr>
          <p:cNvSpPr txBox="1"/>
          <p:nvPr/>
        </p:nvSpPr>
        <p:spPr>
          <a:xfrm>
            <a:off x="6384050" y="4714100"/>
            <a:ext cx="1460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12th April 2023</a:t>
            </a:r>
            <a:endParaRPr sz="1200" b="1" dirty="0">
              <a:solidFill>
                <a:schemeClr val="dk1"/>
              </a:solidFill>
            </a:endParaRPr>
          </a:p>
        </p:txBody>
      </p:sp>
      <p:graphicFrame>
        <p:nvGraphicFramePr>
          <p:cNvPr id="5" name="Table 5">
            <a:extLst>
              <a:ext uri="{FF2B5EF4-FFF2-40B4-BE49-F238E27FC236}">
                <a16:creationId xmlns="" xmlns:a16="http://schemas.microsoft.com/office/drawing/2014/main" id="{23D37E20-74E0-04EF-5B8D-35CF7A93FEE9}"/>
              </a:ext>
            </a:extLst>
          </p:cNvPr>
          <p:cNvGraphicFramePr>
            <a:graphicFrameLocks noGrp="1"/>
          </p:cNvGraphicFramePr>
          <p:nvPr>
            <p:extLst>
              <p:ext uri="{D42A27DB-BD31-4B8C-83A1-F6EECF244321}">
                <p14:modId xmlns="" xmlns:p14="http://schemas.microsoft.com/office/powerpoint/2010/main" val="2002546631"/>
              </p:ext>
            </p:extLst>
          </p:nvPr>
        </p:nvGraphicFramePr>
        <p:xfrm>
          <a:off x="36020" y="521464"/>
          <a:ext cx="9062855" cy="5247389"/>
        </p:xfrm>
        <a:graphic>
          <a:graphicData uri="http://schemas.openxmlformats.org/drawingml/2006/table">
            <a:tbl>
              <a:tblPr firstRow="1" bandRow="1">
                <a:tableStyleId>{5C22544A-7EE6-4342-B048-85BDC9FD1C3A}</a:tableStyleId>
              </a:tblPr>
              <a:tblGrid>
                <a:gridCol w="2549345">
                  <a:extLst>
                    <a:ext uri="{9D8B030D-6E8A-4147-A177-3AD203B41FA5}">
                      <a16:colId xmlns="" xmlns:a16="http://schemas.microsoft.com/office/drawing/2014/main" val="3938996344"/>
                    </a:ext>
                  </a:extLst>
                </a:gridCol>
                <a:gridCol w="1254642">
                  <a:extLst>
                    <a:ext uri="{9D8B030D-6E8A-4147-A177-3AD203B41FA5}">
                      <a16:colId xmlns="" xmlns:a16="http://schemas.microsoft.com/office/drawing/2014/main" val="2356361856"/>
                    </a:ext>
                  </a:extLst>
                </a:gridCol>
                <a:gridCol w="2381693">
                  <a:extLst>
                    <a:ext uri="{9D8B030D-6E8A-4147-A177-3AD203B41FA5}">
                      <a16:colId xmlns="" xmlns:a16="http://schemas.microsoft.com/office/drawing/2014/main" val="2864276561"/>
                    </a:ext>
                  </a:extLst>
                </a:gridCol>
                <a:gridCol w="2126511">
                  <a:extLst>
                    <a:ext uri="{9D8B030D-6E8A-4147-A177-3AD203B41FA5}">
                      <a16:colId xmlns="" xmlns:a16="http://schemas.microsoft.com/office/drawing/2014/main" val="1865732726"/>
                    </a:ext>
                  </a:extLst>
                </a:gridCol>
                <a:gridCol w="750664">
                  <a:extLst>
                    <a:ext uri="{9D8B030D-6E8A-4147-A177-3AD203B41FA5}">
                      <a16:colId xmlns="" xmlns:a16="http://schemas.microsoft.com/office/drawing/2014/main" val="302111886"/>
                    </a:ext>
                  </a:extLst>
                </a:gridCol>
              </a:tblGrid>
              <a:tr h="0">
                <a:tc>
                  <a:txBody>
                    <a:bodyPr/>
                    <a:lstStyle/>
                    <a:p>
                      <a:pPr algn="ctr">
                        <a:lnSpc>
                          <a:spcPct val="115000"/>
                        </a:lnSpc>
                      </a:pPr>
                      <a:r>
                        <a:rPr lang="en-IN" sz="1400" b="1" dirty="0">
                          <a:effectLst/>
                          <a:latin typeface="Roboto Serif"/>
                          <a:ea typeface="Roboto Serif"/>
                          <a:cs typeface="Roboto Serif"/>
                        </a:rPr>
                        <a:t>REFERENCES</a:t>
                      </a:r>
                      <a:endParaRPr lang="en-IN" sz="18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IN" sz="1400" b="1" dirty="0">
                          <a:effectLst/>
                          <a:latin typeface="Roboto Serif"/>
                          <a:ea typeface="Roboto Serif"/>
                          <a:cs typeface="Roboto Serif"/>
                        </a:rPr>
                        <a:t>OBJECTIVES</a:t>
                      </a:r>
                      <a:endParaRPr lang="en-IN" sz="18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IN" sz="1400" b="1" dirty="0">
                          <a:solidFill>
                            <a:schemeClr val="bg1"/>
                          </a:solidFill>
                          <a:effectLst/>
                          <a:latin typeface="Roboto Serif"/>
                          <a:ea typeface="Roboto Serif"/>
                          <a:cs typeface="Roboto Serif"/>
                        </a:rPr>
                        <a:t>CONTRIBUTIONS</a:t>
                      </a:r>
                      <a:endParaRPr lang="en-IN" sz="1800" dirty="0">
                        <a:solidFill>
                          <a:schemeClr val="bg1"/>
                        </a:solidFill>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IN" sz="1400" b="1" dirty="0">
                          <a:effectLst/>
                          <a:latin typeface="Roboto Serif"/>
                          <a:ea typeface="Roboto Serif"/>
                          <a:cs typeface="Roboto Serif"/>
                        </a:rPr>
                        <a:t>LIMITATIONS</a:t>
                      </a:r>
                      <a:endParaRPr lang="en-IN" sz="18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IN" sz="1400" b="1" dirty="0">
                          <a:effectLst/>
                          <a:latin typeface="Roboto Serif"/>
                          <a:ea typeface="Roboto Serif"/>
                          <a:cs typeface="Roboto Serif"/>
                        </a:rPr>
                        <a:t>YEAR</a:t>
                      </a:r>
                      <a:endParaRPr lang="en-IN" sz="18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 xmlns:a16="http://schemas.microsoft.com/office/drawing/2014/main" val="2927252919"/>
                  </a:ext>
                </a:extLst>
              </a:tr>
              <a:tr h="1308865">
                <a:tc>
                  <a:txBody>
                    <a:bodyPr/>
                    <a:lstStyle/>
                    <a:p>
                      <a:r>
                        <a:rPr lang="en-IN" sz="900" dirty="0">
                          <a:solidFill>
                            <a:schemeClr val="bg1"/>
                          </a:solidFill>
                        </a:rPr>
                        <a:t>[[13] Bharti, Rohit &amp; </a:t>
                      </a:r>
                      <a:r>
                        <a:rPr lang="en-IN" sz="900" dirty="0" err="1">
                          <a:solidFill>
                            <a:schemeClr val="bg1"/>
                          </a:solidFill>
                        </a:rPr>
                        <a:t>Khamparia</a:t>
                      </a:r>
                      <a:r>
                        <a:rPr lang="en-IN" sz="900" dirty="0">
                          <a:solidFill>
                            <a:schemeClr val="bg1"/>
                          </a:solidFill>
                        </a:rPr>
                        <a:t>, Aditya &amp; </a:t>
                      </a:r>
                      <a:r>
                        <a:rPr lang="en-IN" sz="900" dirty="0" err="1">
                          <a:solidFill>
                            <a:schemeClr val="bg1"/>
                          </a:solidFill>
                        </a:rPr>
                        <a:t>Shabaz</a:t>
                      </a:r>
                      <a:r>
                        <a:rPr lang="en-IN" sz="900" dirty="0">
                          <a:solidFill>
                            <a:schemeClr val="bg1"/>
                          </a:solidFill>
                        </a:rPr>
                        <a:t>, </a:t>
                      </a:r>
                      <a:r>
                        <a:rPr lang="en-IN" sz="900" dirty="0" err="1">
                          <a:solidFill>
                            <a:schemeClr val="bg1"/>
                          </a:solidFill>
                        </a:rPr>
                        <a:t>Dr.</a:t>
                      </a:r>
                      <a:r>
                        <a:rPr lang="en-IN" sz="900" dirty="0">
                          <a:solidFill>
                            <a:schemeClr val="bg1"/>
                          </a:solidFill>
                        </a:rPr>
                        <a:t> Mohammad &amp; Dhiman, Gaurav &amp; Pande, Sagar &amp; Singh, </a:t>
                      </a:r>
                      <a:r>
                        <a:rPr lang="en-IN" sz="900" dirty="0" err="1">
                          <a:solidFill>
                            <a:schemeClr val="bg1"/>
                          </a:solidFill>
                        </a:rPr>
                        <a:t>Parneet</a:t>
                      </a:r>
                      <a:r>
                        <a:rPr lang="en-IN" sz="900" dirty="0">
                          <a:solidFill>
                            <a:schemeClr val="bg1"/>
                          </a:solidFill>
                        </a:rPr>
                        <a:t>. (2021). Prediction of Heart Disease Using a Combination of Machine Learning and Deep Learning. Computational Intelligence and Neuroscience. 2021. 10.1155/2021/8387680. </a:t>
                      </a:r>
                      <a:r>
                        <a:rPr lang="en-IN" sz="900" dirty="0" err="1">
                          <a:solidFill>
                            <a:schemeClr val="bg1"/>
                          </a:solidFill>
                        </a:rPr>
                        <a:t>doi</a:t>
                      </a:r>
                      <a:r>
                        <a:rPr lang="en-IN" sz="900" dirty="0">
                          <a:solidFill>
                            <a:schemeClr val="bg1"/>
                          </a:solidFill>
                        </a:rPr>
                        <a:t> : </a:t>
                      </a:r>
                      <a:r>
                        <a:rPr lang="en-IN" sz="900" dirty="0">
                          <a:solidFill>
                            <a:schemeClr val="bg1"/>
                          </a:solidFill>
                          <a:hlinkClick r:id="rId3">
                            <a:extLst>
                              <a:ext uri="{A12FA001-AC4F-418D-AE19-62706E023703}">
                                <ahyp:hlinkClr xmlns="" xmlns:ahyp="http://schemas.microsoft.com/office/drawing/2018/hyperlinkcolor" val="tx"/>
                              </a:ext>
                            </a:extLst>
                          </a:hlinkClick>
                        </a:rPr>
                        <a:t>https://doi.org/10.1155/2 021/8387680</a:t>
                      </a:r>
                      <a:endParaRPr lang="en-IN" sz="900" dirty="0">
                        <a:solidFill>
                          <a:schemeClr val="bg1"/>
                        </a:solidFill>
                      </a:endParaRPr>
                    </a:p>
                  </a:txBody>
                  <a:tcPr/>
                </a:tc>
                <a:tc>
                  <a:txBody>
                    <a:bodyPr/>
                    <a:lstStyle/>
                    <a:p>
                      <a:r>
                        <a:rPr lang="en-GB" sz="800" dirty="0">
                          <a:solidFill>
                            <a:schemeClr val="bg1"/>
                          </a:solidFill>
                        </a:rPr>
                        <a:t>Random Forest, Logistic Regression, </a:t>
                      </a:r>
                      <a:r>
                        <a:rPr lang="en-GB" sz="800" dirty="0" err="1">
                          <a:solidFill>
                            <a:schemeClr val="bg1"/>
                          </a:solidFill>
                        </a:rPr>
                        <a:t>KNeighbors</a:t>
                      </a:r>
                      <a:r>
                        <a:rPr lang="en-GB" sz="800" dirty="0">
                          <a:solidFill>
                            <a:schemeClr val="bg1"/>
                          </a:solidFill>
                        </a:rPr>
                        <a:t>, Support Vector Machine, </a:t>
                      </a:r>
                      <a:r>
                        <a:rPr lang="en-GB" sz="800" dirty="0" err="1">
                          <a:solidFill>
                            <a:schemeClr val="bg1"/>
                          </a:solidFill>
                        </a:rPr>
                        <a:t>XGBoost</a:t>
                      </a:r>
                      <a:r>
                        <a:rPr lang="en-GB" sz="800" dirty="0">
                          <a:solidFill>
                            <a:schemeClr val="bg1"/>
                          </a:solidFill>
                        </a:rPr>
                        <a:t>, Decision Tree, feature selection, Outliers Detection. </a:t>
                      </a:r>
                      <a:endParaRPr lang="en-IN" sz="400" dirty="0">
                        <a:solidFill>
                          <a:schemeClr val="bg1"/>
                        </a:solidFill>
                      </a:endParaRPr>
                    </a:p>
                  </a:txBody>
                  <a:tcPr/>
                </a:tc>
                <a:tc>
                  <a:txBody>
                    <a:bodyPr/>
                    <a:lstStyle/>
                    <a:p>
                      <a:r>
                        <a:rPr lang="en-GB" sz="900" dirty="0">
                          <a:solidFill>
                            <a:schemeClr val="bg1"/>
                          </a:solidFill>
                        </a:rPr>
                        <a:t>This paper can be combined with some multimedia technology like mobile devices is also discussed. Using a deep learning approach, 94.2% accuracy was obtained. </a:t>
                      </a:r>
                      <a:endParaRPr lang="en-IN" sz="900" dirty="0">
                        <a:solidFill>
                          <a:schemeClr val="bg1"/>
                        </a:solidFill>
                      </a:endParaRPr>
                    </a:p>
                  </a:txBody>
                  <a:tcPr/>
                </a:tc>
                <a:tc>
                  <a:txBody>
                    <a:bodyPr/>
                    <a:lstStyle/>
                    <a:p>
                      <a:r>
                        <a:rPr lang="en-GB" sz="900" dirty="0">
                          <a:solidFill>
                            <a:schemeClr val="bg1"/>
                          </a:solidFill>
                        </a:rPr>
                        <a:t>The paper's limitations could include the size and diversity of the dataset used for training and testing, the generalizability of the findings to larger populations, and the possible lack of </a:t>
                      </a:r>
                      <a:r>
                        <a:rPr lang="en-GB" sz="900" dirty="0" err="1">
                          <a:solidFill>
                            <a:schemeClr val="bg1"/>
                          </a:solidFill>
                        </a:rPr>
                        <a:t>explainability</a:t>
                      </a:r>
                      <a:r>
                        <a:rPr lang="en-GB" sz="900" dirty="0">
                          <a:solidFill>
                            <a:schemeClr val="bg1"/>
                          </a:solidFill>
                        </a:rPr>
                        <a:t> of the models' predictions. </a:t>
                      </a:r>
                      <a:endParaRPr lang="en-IN" sz="900" dirty="0">
                        <a:solidFill>
                          <a:schemeClr val="bg1"/>
                        </a:solidFill>
                      </a:endParaRPr>
                    </a:p>
                  </a:txBody>
                  <a:tcPr/>
                </a:tc>
                <a:tc>
                  <a:txBody>
                    <a:bodyPr/>
                    <a:lstStyle/>
                    <a:p>
                      <a:pPr algn="ctr"/>
                      <a:r>
                        <a:rPr lang="en-GB" sz="900" dirty="0">
                          <a:solidFill>
                            <a:schemeClr val="bg1"/>
                          </a:solidFill>
                        </a:rPr>
                        <a:t>2021</a:t>
                      </a:r>
                      <a:endParaRPr lang="en-IN" sz="900" dirty="0">
                        <a:solidFill>
                          <a:schemeClr val="bg1"/>
                        </a:solidFill>
                      </a:endParaRPr>
                    </a:p>
                  </a:txBody>
                  <a:tcPr/>
                </a:tc>
                <a:extLst>
                  <a:ext uri="{0D108BD9-81ED-4DB2-BD59-A6C34878D82A}">
                    <a16:rowId xmlns="" xmlns:a16="http://schemas.microsoft.com/office/drawing/2014/main" val="2796438049"/>
                  </a:ext>
                </a:extLst>
              </a:tr>
              <a:tr h="661318">
                <a:tc>
                  <a:txBody>
                    <a:bodyPr/>
                    <a:lstStyle/>
                    <a:p>
                      <a:r>
                        <a:rPr lang="en-IN" sz="900" dirty="0">
                          <a:solidFill>
                            <a:schemeClr val="bg1"/>
                          </a:solidFill>
                        </a:rPr>
                        <a:t>[14] Y. Li, C. Chen, N. Liu, H. Huang, Z. Zheng and Q. Yan, "A Blockchain-Based Decentralized Federated Learning Framework with Committee Consensus," in IEEE Network, vol. 35, no. 1, pp. 234-241, January/February 2021, </a:t>
                      </a:r>
                      <a:r>
                        <a:rPr lang="en-IN" sz="900" dirty="0" err="1">
                          <a:solidFill>
                            <a:schemeClr val="bg1"/>
                          </a:solidFill>
                        </a:rPr>
                        <a:t>doi:https</a:t>
                      </a:r>
                      <a:r>
                        <a:rPr lang="en-IN" sz="900" dirty="0">
                          <a:solidFill>
                            <a:schemeClr val="bg1"/>
                          </a:solidFill>
                        </a:rPr>
                        <a:t>://doi.org/10.110 9/MNET.011.2000263. </a:t>
                      </a:r>
                    </a:p>
                  </a:txBody>
                  <a:tcPr/>
                </a:tc>
                <a:tc>
                  <a:txBody>
                    <a:bodyPr/>
                    <a:lstStyle/>
                    <a:p>
                      <a:r>
                        <a:rPr lang="en-GB" sz="900" dirty="0">
                          <a:solidFill>
                            <a:schemeClr val="bg1"/>
                          </a:solidFill>
                        </a:rPr>
                        <a:t>A BC-built FL context with committee consensus, i.e., a distributed FL architecture founded on BC (BFLC). </a:t>
                      </a:r>
                      <a:endParaRPr lang="en-IN" sz="900" dirty="0">
                        <a:solidFill>
                          <a:schemeClr val="bg1"/>
                        </a:solidFill>
                      </a:endParaRPr>
                    </a:p>
                  </a:txBody>
                  <a:tcPr/>
                </a:tc>
                <a:tc>
                  <a:txBody>
                    <a:bodyPr/>
                    <a:lstStyle/>
                    <a:p>
                      <a:r>
                        <a:rPr lang="en-GB" sz="900" dirty="0">
                          <a:solidFill>
                            <a:schemeClr val="bg1"/>
                          </a:solidFill>
                        </a:rPr>
                        <a:t>A novel committee consensus technique has been presented that may effectively minimize the amount of consensus computation while also reducing malicious assaults. </a:t>
                      </a:r>
                      <a:endParaRPr lang="en-IN" sz="900" dirty="0">
                        <a:solidFill>
                          <a:schemeClr val="bg1"/>
                        </a:solidFill>
                      </a:endParaRPr>
                    </a:p>
                  </a:txBody>
                  <a:tcPr/>
                </a:tc>
                <a:tc>
                  <a:txBody>
                    <a:bodyPr/>
                    <a:lstStyle/>
                    <a:p>
                      <a:r>
                        <a:rPr lang="en-GB" sz="900" dirty="0">
                          <a:solidFill>
                            <a:schemeClr val="bg1"/>
                          </a:solidFill>
                        </a:rPr>
                        <a:t>Time complexity was not considered.</a:t>
                      </a:r>
                      <a:endParaRPr lang="en-IN" sz="900" dirty="0">
                        <a:solidFill>
                          <a:schemeClr val="bg1"/>
                        </a:solidFill>
                      </a:endParaRPr>
                    </a:p>
                  </a:txBody>
                  <a:tcPr/>
                </a:tc>
                <a:tc>
                  <a:txBody>
                    <a:bodyPr/>
                    <a:lstStyle/>
                    <a:p>
                      <a:pPr algn="ctr"/>
                      <a:r>
                        <a:rPr lang="en-GB" sz="900" dirty="0">
                          <a:solidFill>
                            <a:schemeClr val="bg1"/>
                          </a:solidFill>
                        </a:rPr>
                        <a:t>2021</a:t>
                      </a:r>
                      <a:endParaRPr lang="en-IN" sz="900" dirty="0">
                        <a:solidFill>
                          <a:schemeClr val="bg1"/>
                        </a:solidFill>
                      </a:endParaRPr>
                    </a:p>
                  </a:txBody>
                  <a:tcPr/>
                </a:tc>
                <a:extLst>
                  <a:ext uri="{0D108BD9-81ED-4DB2-BD59-A6C34878D82A}">
                    <a16:rowId xmlns="" xmlns:a16="http://schemas.microsoft.com/office/drawing/2014/main" val="2710715526"/>
                  </a:ext>
                </a:extLst>
              </a:tr>
              <a:tr h="661318">
                <a:tc>
                  <a:txBody>
                    <a:bodyPr/>
                    <a:lstStyle/>
                    <a:p>
                      <a:r>
                        <a:rPr lang="en-IN" sz="900" dirty="0">
                          <a:solidFill>
                            <a:schemeClr val="bg1"/>
                          </a:solidFill>
                        </a:rPr>
                        <a:t>[15] Anna Karen </a:t>
                      </a:r>
                      <a:r>
                        <a:rPr lang="en-IN" sz="900" dirty="0" err="1">
                          <a:solidFill>
                            <a:schemeClr val="bg1"/>
                          </a:solidFill>
                        </a:rPr>
                        <a:t>Gárate-Escamila</a:t>
                      </a:r>
                      <a:r>
                        <a:rPr lang="en-IN" sz="900" dirty="0">
                          <a:solidFill>
                            <a:schemeClr val="bg1"/>
                          </a:solidFill>
                        </a:rPr>
                        <a:t>, Amir Hajjam El </a:t>
                      </a:r>
                      <a:r>
                        <a:rPr lang="en-IN" sz="900" dirty="0" err="1">
                          <a:solidFill>
                            <a:schemeClr val="bg1"/>
                          </a:solidFill>
                        </a:rPr>
                        <a:t>Hassani</a:t>
                      </a:r>
                      <a:r>
                        <a:rPr lang="en-IN" sz="900" dirty="0">
                          <a:solidFill>
                            <a:schemeClr val="bg1"/>
                          </a:solidFill>
                        </a:rPr>
                        <a:t>, Emmanuel </a:t>
                      </a:r>
                      <a:r>
                        <a:rPr lang="en-IN" sz="900" dirty="0" err="1">
                          <a:solidFill>
                            <a:schemeClr val="bg1"/>
                          </a:solidFill>
                        </a:rPr>
                        <a:t>Andrès</a:t>
                      </a:r>
                      <a:r>
                        <a:rPr lang="en-IN" sz="900" dirty="0">
                          <a:solidFill>
                            <a:schemeClr val="bg1"/>
                          </a:solidFill>
                        </a:rPr>
                        <a:t>, Classification models for heart disease prediction </a:t>
                      </a:r>
                      <a:r>
                        <a:rPr lang="en-GB" sz="900" dirty="0">
                          <a:solidFill>
                            <a:schemeClr val="bg1"/>
                          </a:solidFill>
                        </a:rPr>
                        <a:t>using feature selection and PCA, Informatics in Medicine Unlocked, Volume 19, 2020, 100330, ISSN 2352-9148, https://doi.org/10.1016/j.i mu.2020.100330.</a:t>
                      </a:r>
                      <a:endParaRPr lang="en-IN" sz="900" dirty="0">
                        <a:solidFill>
                          <a:schemeClr val="bg1"/>
                        </a:solidFill>
                      </a:endParaRPr>
                    </a:p>
                  </a:txBody>
                  <a:tcPr/>
                </a:tc>
                <a:tc>
                  <a:txBody>
                    <a:bodyPr/>
                    <a:lstStyle/>
                    <a:p>
                      <a:r>
                        <a:rPr lang="en-GB" sz="900" dirty="0">
                          <a:solidFill>
                            <a:schemeClr val="bg1"/>
                          </a:solidFill>
                        </a:rPr>
                        <a:t>Machine learning, Heart disease, Apache spark, PCA.</a:t>
                      </a:r>
                      <a:endParaRPr lang="en-IN" sz="900" dirty="0">
                        <a:solidFill>
                          <a:schemeClr val="bg1"/>
                        </a:solidFill>
                      </a:endParaRPr>
                    </a:p>
                  </a:txBody>
                  <a:tcPr/>
                </a:tc>
                <a:tc>
                  <a:txBody>
                    <a:bodyPr/>
                    <a:lstStyle/>
                    <a:p>
                      <a:r>
                        <a:rPr lang="en-GB" sz="900" dirty="0">
                          <a:solidFill>
                            <a:schemeClr val="bg1"/>
                          </a:solidFill>
                        </a:rPr>
                        <a:t>The experimental results proved that the combination of chi-square with PCA obtains greater performance in most </a:t>
                      </a:r>
                      <a:r>
                        <a:rPr lang="en-GB" sz="900" dirty="0" err="1">
                          <a:solidFill>
                            <a:schemeClr val="bg1"/>
                          </a:solidFill>
                        </a:rPr>
                        <a:t>classifiers.The</a:t>
                      </a:r>
                      <a:r>
                        <a:rPr lang="en-GB" sz="900" dirty="0">
                          <a:solidFill>
                            <a:schemeClr val="bg1"/>
                          </a:solidFill>
                        </a:rPr>
                        <a:t> usage of PCA directly from the raw data computed lower results and would require greater dimensionality to improve the results.</a:t>
                      </a:r>
                      <a:endParaRPr lang="en-IN" sz="900" dirty="0">
                        <a:solidFill>
                          <a:schemeClr val="bg1"/>
                        </a:solidFill>
                      </a:endParaRPr>
                    </a:p>
                  </a:txBody>
                  <a:tcPr/>
                </a:tc>
                <a:tc>
                  <a:txBody>
                    <a:bodyPr/>
                    <a:lstStyle/>
                    <a:p>
                      <a:r>
                        <a:rPr lang="en-GB" sz="900" dirty="0">
                          <a:solidFill>
                            <a:schemeClr val="bg1"/>
                          </a:solidFill>
                        </a:rPr>
                        <a:t>This paper has a limited sample size and does not provide information on the demographic characteristics of </a:t>
                      </a:r>
                      <a:r>
                        <a:rPr lang="en-IN" sz="900" dirty="0">
                          <a:solidFill>
                            <a:schemeClr val="bg1"/>
                          </a:solidFill>
                        </a:rPr>
                        <a:t>the study population.</a:t>
                      </a:r>
                    </a:p>
                  </a:txBody>
                  <a:tcPr/>
                </a:tc>
                <a:tc>
                  <a:txBody>
                    <a:bodyPr/>
                    <a:lstStyle/>
                    <a:p>
                      <a:pPr algn="ctr"/>
                      <a:r>
                        <a:rPr lang="en-GB" sz="900" dirty="0">
                          <a:solidFill>
                            <a:schemeClr val="bg1"/>
                          </a:solidFill>
                        </a:rPr>
                        <a:t>2020</a:t>
                      </a:r>
                      <a:endParaRPr lang="en-IN" sz="900" dirty="0">
                        <a:solidFill>
                          <a:schemeClr val="bg1"/>
                        </a:solidFill>
                      </a:endParaRPr>
                    </a:p>
                  </a:txBody>
                  <a:tcPr/>
                </a:tc>
                <a:extLst>
                  <a:ext uri="{0D108BD9-81ED-4DB2-BD59-A6C34878D82A}">
                    <a16:rowId xmlns="" xmlns:a16="http://schemas.microsoft.com/office/drawing/2014/main" val="3336382241"/>
                  </a:ext>
                </a:extLst>
              </a:tr>
              <a:tr h="661318">
                <a:tc>
                  <a:txBody>
                    <a:bodyPr/>
                    <a:lstStyle/>
                    <a:p>
                      <a:r>
                        <a:rPr lang="en-IN" sz="900" dirty="0">
                          <a:solidFill>
                            <a:schemeClr val="bg1"/>
                          </a:solidFill>
                        </a:rPr>
                        <a:t>[16] T. Mahmood, J. Li, Y. Pei, F. Akhtar, A. Imran and K. U. Rehman, "A Brief Survey on Breast Cancer Diagnostic With Deep Learning Schemes Using Multi-Image Modalities," in IEEE Access, vol. 8, pp. 165779-165809, 2020, </a:t>
                      </a:r>
                      <a:r>
                        <a:rPr lang="en-IN" sz="900" dirty="0" err="1">
                          <a:solidFill>
                            <a:schemeClr val="bg1"/>
                          </a:solidFill>
                        </a:rPr>
                        <a:t>doi:https</a:t>
                      </a:r>
                      <a:r>
                        <a:rPr lang="en-IN" sz="900" dirty="0">
                          <a:solidFill>
                            <a:schemeClr val="bg1"/>
                          </a:solidFill>
                        </a:rPr>
                        <a:t>://doi.org/10.110 9/ACCESS.2020.3021343.</a:t>
                      </a:r>
                    </a:p>
                  </a:txBody>
                  <a:tcPr/>
                </a:tc>
                <a:tc>
                  <a:txBody>
                    <a:bodyPr/>
                    <a:lstStyle/>
                    <a:p>
                      <a:r>
                        <a:rPr lang="en-IN" sz="900" dirty="0">
                          <a:solidFill>
                            <a:schemeClr val="bg1"/>
                          </a:solidFill>
                        </a:rPr>
                        <a:t>Breast </a:t>
                      </a:r>
                      <a:r>
                        <a:rPr lang="en-IN" sz="900" dirty="0" err="1">
                          <a:solidFill>
                            <a:schemeClr val="bg1"/>
                          </a:solidFill>
                        </a:rPr>
                        <a:t>Cancer,comp</a:t>
                      </a:r>
                      <a:r>
                        <a:rPr lang="en-IN" sz="900" dirty="0">
                          <a:solidFill>
                            <a:schemeClr val="bg1"/>
                          </a:solidFill>
                        </a:rPr>
                        <a:t> </a:t>
                      </a:r>
                      <a:r>
                        <a:rPr lang="en-IN" sz="900" dirty="0" err="1">
                          <a:solidFill>
                            <a:schemeClr val="bg1"/>
                          </a:solidFill>
                        </a:rPr>
                        <a:t>uter</a:t>
                      </a:r>
                      <a:r>
                        <a:rPr lang="en-IN" sz="900" dirty="0">
                          <a:solidFill>
                            <a:schemeClr val="bg1"/>
                          </a:solidFill>
                        </a:rPr>
                        <a:t>-aided </a:t>
                      </a:r>
                      <a:r>
                        <a:rPr lang="en-IN" sz="900" dirty="0" err="1">
                          <a:solidFill>
                            <a:schemeClr val="bg1"/>
                          </a:solidFill>
                        </a:rPr>
                        <a:t>diagnosis,de</a:t>
                      </a:r>
                      <a:r>
                        <a:rPr lang="en-IN" sz="900" dirty="0">
                          <a:solidFill>
                            <a:schemeClr val="bg1"/>
                          </a:solidFill>
                        </a:rPr>
                        <a:t> ep learning </a:t>
                      </a:r>
                      <a:r>
                        <a:rPr lang="en-IN" sz="900" dirty="0" err="1">
                          <a:solidFill>
                            <a:schemeClr val="bg1"/>
                          </a:solidFill>
                        </a:rPr>
                        <a:t>techniques,m</a:t>
                      </a:r>
                      <a:r>
                        <a:rPr lang="en-IN" sz="900" dirty="0">
                          <a:solidFill>
                            <a:schemeClr val="bg1"/>
                          </a:solidFill>
                        </a:rPr>
                        <a:t> </a:t>
                      </a:r>
                      <a:r>
                        <a:rPr lang="en-IN" sz="900" dirty="0" err="1">
                          <a:solidFill>
                            <a:schemeClr val="bg1"/>
                          </a:solidFill>
                        </a:rPr>
                        <a:t>edical</a:t>
                      </a:r>
                      <a:r>
                        <a:rPr lang="en-IN" sz="900" dirty="0">
                          <a:solidFill>
                            <a:schemeClr val="bg1"/>
                          </a:solidFill>
                        </a:rPr>
                        <a:t> image </a:t>
                      </a:r>
                      <a:r>
                        <a:rPr lang="en-IN" sz="900" dirty="0" err="1">
                          <a:solidFill>
                            <a:schemeClr val="bg1"/>
                          </a:solidFill>
                        </a:rPr>
                        <a:t>analysis,lesio</a:t>
                      </a:r>
                      <a:r>
                        <a:rPr lang="en-IN" sz="900" dirty="0">
                          <a:solidFill>
                            <a:schemeClr val="bg1"/>
                          </a:solidFill>
                        </a:rPr>
                        <a:t> ns classification , </a:t>
                      </a:r>
                      <a:r>
                        <a:rPr lang="en-IN" sz="900" dirty="0" err="1">
                          <a:solidFill>
                            <a:schemeClr val="bg1"/>
                          </a:solidFill>
                        </a:rPr>
                        <a:t>segmentatio</a:t>
                      </a:r>
                      <a:r>
                        <a:rPr lang="en-IN" sz="900" dirty="0">
                          <a:solidFill>
                            <a:schemeClr val="bg1"/>
                          </a:solidFill>
                        </a:rPr>
                        <a:t> n. </a:t>
                      </a:r>
                    </a:p>
                  </a:txBody>
                  <a:tcPr/>
                </a:tc>
                <a:tc>
                  <a:txBody>
                    <a:bodyPr/>
                    <a:lstStyle/>
                    <a:p>
                      <a:r>
                        <a:rPr lang="en-GB" sz="900" dirty="0">
                          <a:solidFill>
                            <a:schemeClr val="bg1"/>
                          </a:solidFill>
                        </a:rPr>
                        <a:t>This research also explores various well-known databases using ”Breast Cancer” keyword to present a comprehensive survey on existing diagnostic schemes to open-up new research challenges for radiologists and researchers to intervene as early as possible to develop an efficient and reliable breast cancer prognosis system using prominent deep learning schemes.</a:t>
                      </a:r>
                      <a:endParaRPr lang="en-IN" sz="900" dirty="0">
                        <a:solidFill>
                          <a:schemeClr val="bg1"/>
                        </a:solidFill>
                      </a:endParaRPr>
                    </a:p>
                  </a:txBody>
                  <a:tcPr/>
                </a:tc>
                <a:tc>
                  <a:txBody>
                    <a:bodyPr/>
                    <a:lstStyle/>
                    <a:p>
                      <a:r>
                        <a:rPr lang="en-GB" sz="900" dirty="0">
                          <a:solidFill>
                            <a:schemeClr val="bg1"/>
                          </a:solidFill>
                        </a:rPr>
                        <a:t>This paper may not account for the limitations and challenges faced by the proposed methods in real-world applications .</a:t>
                      </a:r>
                      <a:endParaRPr lang="en-IN" sz="900" dirty="0">
                        <a:solidFill>
                          <a:schemeClr val="bg1"/>
                        </a:solidFill>
                      </a:endParaRPr>
                    </a:p>
                  </a:txBody>
                  <a:tcPr/>
                </a:tc>
                <a:tc>
                  <a:txBody>
                    <a:bodyPr/>
                    <a:lstStyle/>
                    <a:p>
                      <a:pPr algn="ctr"/>
                      <a:r>
                        <a:rPr lang="en-GB" sz="900" dirty="0">
                          <a:solidFill>
                            <a:schemeClr val="bg1"/>
                          </a:solidFill>
                        </a:rPr>
                        <a:t>2020</a:t>
                      </a:r>
                      <a:endParaRPr lang="en-IN" sz="900" dirty="0">
                        <a:solidFill>
                          <a:schemeClr val="bg1"/>
                        </a:solidFill>
                      </a:endParaRPr>
                    </a:p>
                  </a:txBody>
                  <a:tcPr/>
                </a:tc>
                <a:extLst>
                  <a:ext uri="{0D108BD9-81ED-4DB2-BD59-A6C34878D82A}">
                    <a16:rowId xmlns="" xmlns:a16="http://schemas.microsoft.com/office/drawing/2014/main" val="2585866470"/>
                  </a:ext>
                </a:extLst>
              </a:tr>
            </a:tbl>
          </a:graphicData>
        </a:graphic>
      </p:graphicFrame>
    </p:spTree>
    <p:extLst>
      <p:ext uri="{BB962C8B-B14F-4D97-AF65-F5344CB8AC3E}">
        <p14:creationId xmlns="" xmlns:p14="http://schemas.microsoft.com/office/powerpoint/2010/main" val="218844473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273596" y="60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solidFill>
                  <a:srgbClr val="FFFF00"/>
                </a:solidFill>
                <a:latin typeface="Lucida Bright" panose="02040602050505020304" pitchFamily="18" charset="0"/>
              </a:rPr>
              <a:t>LITERATURE REVIEW </a:t>
            </a:r>
            <a:endParaRPr u="sng" dirty="0">
              <a:solidFill>
                <a:srgbClr val="FFFF00"/>
              </a:solidFill>
              <a:latin typeface="Lucida Bright" panose="02040602050505020304" pitchFamily="18" charset="0"/>
            </a:endParaRPr>
          </a:p>
        </p:txBody>
      </p:sp>
      <p:sp>
        <p:nvSpPr>
          <p:cNvPr id="91" name="Google Shape;91;p16"/>
          <p:cNvSpPr txBox="1">
            <a:spLocks noGrp="1"/>
          </p:cNvSpPr>
          <p:nvPr>
            <p:ph type="body" idx="1"/>
          </p:nvPr>
        </p:nvSpPr>
        <p:spPr>
          <a:xfrm>
            <a:off x="311700" y="1316900"/>
            <a:ext cx="8520600" cy="32520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1200"/>
              </a:spcAft>
              <a:buNone/>
            </a:pPr>
            <a:endParaRPr sz="1600" b="1" dirty="0"/>
          </a:p>
        </p:txBody>
      </p:sp>
      <p:cxnSp>
        <p:nvCxnSpPr>
          <p:cNvPr id="92" name="Google Shape;92;p16"/>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93" name="Google Shape;93;p16"/>
          <p:cNvSpPr txBox="1"/>
          <p:nvPr/>
        </p:nvSpPr>
        <p:spPr>
          <a:xfrm>
            <a:off x="429425" y="4714100"/>
            <a:ext cx="982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chemeClr val="dk1"/>
                </a:solidFill>
              </a:rPr>
              <a:t>Subha Roy</a:t>
            </a:r>
            <a:endParaRPr sz="1200" b="1">
              <a:solidFill>
                <a:schemeClr val="dk1"/>
              </a:solidFill>
            </a:endParaRPr>
          </a:p>
        </p:txBody>
      </p:sp>
      <p:sp>
        <p:nvSpPr>
          <p:cNvPr id="94" name="Google Shape;94;p16"/>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solidFill>
                  <a:schemeClr val="dk1"/>
                </a:solidFill>
              </a:rPr>
              <a:t>Smart Healthcare and Smart Agriculture</a:t>
            </a:r>
            <a:endParaRPr sz="1200" b="1">
              <a:solidFill>
                <a:schemeClr val="dk1"/>
              </a:solidFill>
            </a:endParaRPr>
          </a:p>
        </p:txBody>
      </p:sp>
      <p:sp>
        <p:nvSpPr>
          <p:cNvPr id="96" name="Google Shape;96;p16"/>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4/</a:t>
            </a:r>
            <a:endParaRPr sz="1200" b="1" dirty="0">
              <a:solidFill>
                <a:schemeClr val="dk1"/>
              </a:solidFill>
            </a:endParaRPr>
          </a:p>
        </p:txBody>
      </p:sp>
      <p:sp>
        <p:nvSpPr>
          <p:cNvPr id="2" name="Google Shape;63;p13">
            <a:extLst>
              <a:ext uri="{FF2B5EF4-FFF2-40B4-BE49-F238E27FC236}">
                <a16:creationId xmlns="" xmlns:a16="http://schemas.microsoft.com/office/drawing/2014/main" id="{3286C6C3-DFB9-4CE7-80D3-86C0901F1533}"/>
              </a:ext>
            </a:extLst>
          </p:cNvPr>
          <p:cNvSpPr txBox="1"/>
          <p:nvPr/>
        </p:nvSpPr>
        <p:spPr>
          <a:xfrm>
            <a:off x="6384050" y="4714100"/>
            <a:ext cx="1460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12th April 2023</a:t>
            </a:r>
            <a:endParaRPr sz="1200" b="1" dirty="0">
              <a:solidFill>
                <a:schemeClr val="dk1"/>
              </a:solidFill>
            </a:endParaRPr>
          </a:p>
        </p:txBody>
      </p:sp>
      <p:graphicFrame>
        <p:nvGraphicFramePr>
          <p:cNvPr id="5" name="Table 5">
            <a:extLst>
              <a:ext uri="{FF2B5EF4-FFF2-40B4-BE49-F238E27FC236}">
                <a16:creationId xmlns="" xmlns:a16="http://schemas.microsoft.com/office/drawing/2014/main" id="{23D37E20-74E0-04EF-5B8D-35CF7A93FEE9}"/>
              </a:ext>
            </a:extLst>
          </p:cNvPr>
          <p:cNvGraphicFramePr>
            <a:graphicFrameLocks noGrp="1"/>
          </p:cNvGraphicFramePr>
          <p:nvPr>
            <p:extLst>
              <p:ext uri="{D42A27DB-BD31-4B8C-83A1-F6EECF244321}">
                <p14:modId xmlns="" xmlns:p14="http://schemas.microsoft.com/office/powerpoint/2010/main" val="2725972687"/>
              </p:ext>
            </p:extLst>
          </p:nvPr>
        </p:nvGraphicFramePr>
        <p:xfrm>
          <a:off x="36020" y="521465"/>
          <a:ext cx="9062855" cy="4852924"/>
        </p:xfrm>
        <a:graphic>
          <a:graphicData uri="http://schemas.openxmlformats.org/drawingml/2006/table">
            <a:tbl>
              <a:tblPr firstRow="1" bandRow="1">
                <a:tableStyleId>{5C22544A-7EE6-4342-B048-85BDC9FD1C3A}</a:tableStyleId>
              </a:tblPr>
              <a:tblGrid>
                <a:gridCol w="2549345">
                  <a:extLst>
                    <a:ext uri="{9D8B030D-6E8A-4147-A177-3AD203B41FA5}">
                      <a16:colId xmlns="" xmlns:a16="http://schemas.microsoft.com/office/drawing/2014/main" val="3938996344"/>
                    </a:ext>
                  </a:extLst>
                </a:gridCol>
                <a:gridCol w="1254642">
                  <a:extLst>
                    <a:ext uri="{9D8B030D-6E8A-4147-A177-3AD203B41FA5}">
                      <a16:colId xmlns="" xmlns:a16="http://schemas.microsoft.com/office/drawing/2014/main" val="2356361856"/>
                    </a:ext>
                  </a:extLst>
                </a:gridCol>
                <a:gridCol w="2381693">
                  <a:extLst>
                    <a:ext uri="{9D8B030D-6E8A-4147-A177-3AD203B41FA5}">
                      <a16:colId xmlns="" xmlns:a16="http://schemas.microsoft.com/office/drawing/2014/main" val="2864276561"/>
                    </a:ext>
                  </a:extLst>
                </a:gridCol>
                <a:gridCol w="2126511">
                  <a:extLst>
                    <a:ext uri="{9D8B030D-6E8A-4147-A177-3AD203B41FA5}">
                      <a16:colId xmlns="" xmlns:a16="http://schemas.microsoft.com/office/drawing/2014/main" val="1865732726"/>
                    </a:ext>
                  </a:extLst>
                </a:gridCol>
                <a:gridCol w="750664">
                  <a:extLst>
                    <a:ext uri="{9D8B030D-6E8A-4147-A177-3AD203B41FA5}">
                      <a16:colId xmlns="" xmlns:a16="http://schemas.microsoft.com/office/drawing/2014/main" val="302111886"/>
                    </a:ext>
                  </a:extLst>
                </a:gridCol>
              </a:tblGrid>
              <a:tr h="331827">
                <a:tc>
                  <a:txBody>
                    <a:bodyPr/>
                    <a:lstStyle/>
                    <a:p>
                      <a:pPr algn="ctr">
                        <a:lnSpc>
                          <a:spcPct val="115000"/>
                        </a:lnSpc>
                      </a:pPr>
                      <a:r>
                        <a:rPr lang="en-IN" sz="1400" b="1" dirty="0">
                          <a:effectLst/>
                          <a:latin typeface="Roboto Serif"/>
                          <a:ea typeface="Roboto Serif"/>
                          <a:cs typeface="Roboto Serif"/>
                        </a:rPr>
                        <a:t>REFERENCES</a:t>
                      </a:r>
                      <a:endParaRPr lang="en-IN" sz="18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IN" sz="1400" b="1" dirty="0">
                          <a:effectLst/>
                          <a:latin typeface="Roboto Serif"/>
                          <a:ea typeface="Roboto Serif"/>
                          <a:cs typeface="Roboto Serif"/>
                        </a:rPr>
                        <a:t>OBJECTIVES</a:t>
                      </a:r>
                      <a:endParaRPr lang="en-IN" sz="18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IN" sz="1400" b="1" dirty="0">
                          <a:solidFill>
                            <a:schemeClr val="bg1"/>
                          </a:solidFill>
                          <a:effectLst/>
                          <a:latin typeface="Roboto Serif"/>
                          <a:ea typeface="Roboto Serif"/>
                          <a:cs typeface="Roboto Serif"/>
                        </a:rPr>
                        <a:t>CONTRIBUTIONS</a:t>
                      </a:r>
                      <a:endParaRPr lang="en-IN" sz="1800" dirty="0">
                        <a:solidFill>
                          <a:schemeClr val="bg1"/>
                        </a:solidFill>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IN" sz="1400" b="1" dirty="0">
                          <a:effectLst/>
                          <a:latin typeface="Roboto Serif"/>
                          <a:ea typeface="Roboto Serif"/>
                          <a:cs typeface="Roboto Serif"/>
                        </a:rPr>
                        <a:t>LIMITATIONS</a:t>
                      </a:r>
                      <a:endParaRPr lang="en-IN" sz="18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IN" sz="1400" b="1" dirty="0">
                          <a:effectLst/>
                          <a:latin typeface="Roboto Serif"/>
                          <a:ea typeface="Roboto Serif"/>
                          <a:cs typeface="Roboto Serif"/>
                        </a:rPr>
                        <a:t>YEAR</a:t>
                      </a:r>
                      <a:endParaRPr lang="en-IN" sz="18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 xmlns:a16="http://schemas.microsoft.com/office/drawing/2014/main" val="2927252919"/>
                  </a:ext>
                </a:extLst>
              </a:tr>
              <a:tr h="1122274">
                <a:tc>
                  <a:txBody>
                    <a:bodyPr/>
                    <a:lstStyle/>
                    <a:p>
                      <a:r>
                        <a:rPr lang="en-GB" sz="900" dirty="0">
                          <a:solidFill>
                            <a:schemeClr val="accent1"/>
                          </a:solidFill>
                        </a:rPr>
                        <a:t>[17] M. A. Rahman, M. S. Hossain, M. S. Islam, N. A. </a:t>
                      </a:r>
                      <a:r>
                        <a:rPr lang="en-GB" sz="900" dirty="0" err="1">
                          <a:solidFill>
                            <a:schemeClr val="accent1"/>
                          </a:solidFill>
                        </a:rPr>
                        <a:t>Alrajeh</a:t>
                      </a:r>
                      <a:r>
                        <a:rPr lang="en-GB" sz="900" dirty="0">
                          <a:solidFill>
                            <a:schemeClr val="accent1"/>
                          </a:solidFill>
                        </a:rPr>
                        <a:t> and G. Muhammad, "Secure and Provenance Enhanced Internet of Health Things Framework: A Blockchain Managed Federated Learning Approach," in IEEE Access, vol. 8, pp. 205071-205087, 2020, </a:t>
                      </a:r>
                      <a:r>
                        <a:rPr lang="en-GB" sz="900" dirty="0" err="1">
                          <a:solidFill>
                            <a:schemeClr val="accent1"/>
                          </a:solidFill>
                        </a:rPr>
                        <a:t>doi:https</a:t>
                      </a:r>
                      <a:r>
                        <a:rPr lang="en-GB" sz="900" dirty="0">
                          <a:solidFill>
                            <a:schemeClr val="accent1"/>
                          </a:solidFill>
                        </a:rPr>
                        <a:t>://doi.org/10.110 9/ACCESS.2020.3037474. </a:t>
                      </a:r>
                      <a:endParaRPr lang="en-IN" sz="900" dirty="0">
                        <a:solidFill>
                          <a:schemeClr val="accent1"/>
                        </a:solidFill>
                      </a:endParaRPr>
                    </a:p>
                  </a:txBody>
                  <a:tcPr/>
                </a:tc>
                <a:tc>
                  <a:txBody>
                    <a:bodyPr/>
                    <a:lstStyle/>
                    <a:p>
                      <a:r>
                        <a:rPr lang="en-GB" sz="800" dirty="0">
                          <a:solidFill>
                            <a:schemeClr val="accent1"/>
                          </a:solidFill>
                        </a:rPr>
                        <a:t>FL and discrepancy </a:t>
                      </a:r>
                      <a:r>
                        <a:rPr lang="en-GB" sz="800" dirty="0" err="1">
                          <a:solidFill>
                            <a:schemeClr val="accent1"/>
                          </a:solidFill>
                        </a:rPr>
                        <a:t>confidentialit</a:t>
                      </a:r>
                      <a:r>
                        <a:rPr lang="en-GB" sz="800" dirty="0">
                          <a:solidFill>
                            <a:schemeClr val="accent1"/>
                          </a:solidFill>
                        </a:rPr>
                        <a:t> y (DC) were suggested to preserve the </a:t>
                      </a:r>
                      <a:r>
                        <a:rPr lang="en-GB" sz="800" dirty="0" err="1">
                          <a:solidFill>
                            <a:schemeClr val="accent1"/>
                          </a:solidFill>
                        </a:rPr>
                        <a:t>confidentialit</a:t>
                      </a:r>
                      <a:r>
                        <a:rPr lang="en-GB" sz="800" dirty="0">
                          <a:solidFill>
                            <a:schemeClr val="accent1"/>
                          </a:solidFill>
                        </a:rPr>
                        <a:t> y and safety of </a:t>
                      </a:r>
                      <a:r>
                        <a:rPr lang="en-GB" sz="800" dirty="0" err="1">
                          <a:solidFill>
                            <a:schemeClr val="accent1"/>
                          </a:solidFill>
                        </a:rPr>
                        <a:t>IoHT</a:t>
                      </a:r>
                      <a:r>
                        <a:rPr lang="en-GB" sz="800" dirty="0">
                          <a:solidFill>
                            <a:schemeClr val="accent1"/>
                          </a:solidFill>
                        </a:rPr>
                        <a:t> data, allowing secluded </a:t>
                      </a:r>
                      <a:r>
                        <a:rPr lang="en-GB" sz="800" dirty="0" err="1">
                          <a:solidFill>
                            <a:schemeClr val="accent1"/>
                          </a:solidFill>
                        </a:rPr>
                        <a:t>IoHT</a:t>
                      </a:r>
                      <a:r>
                        <a:rPr lang="en-GB" sz="800" dirty="0">
                          <a:solidFill>
                            <a:schemeClr val="accent1"/>
                          </a:solidFill>
                        </a:rPr>
                        <a:t> data to be educated at the holder’s location.</a:t>
                      </a:r>
                      <a:endParaRPr lang="en-IN" sz="400" dirty="0">
                        <a:solidFill>
                          <a:schemeClr val="accent1"/>
                        </a:solidFill>
                      </a:endParaRPr>
                    </a:p>
                  </a:txBody>
                  <a:tcPr/>
                </a:tc>
                <a:tc>
                  <a:txBody>
                    <a:bodyPr/>
                    <a:lstStyle/>
                    <a:p>
                      <a:r>
                        <a:rPr lang="en-GB" sz="900" dirty="0">
                          <a:solidFill>
                            <a:schemeClr val="accent1"/>
                          </a:solidFill>
                        </a:rPr>
                        <a:t>The authors tackled the issue of incorporating lightweight security and privacy solutions into the FL ecosystem.</a:t>
                      </a:r>
                      <a:endParaRPr lang="en-IN" sz="900" dirty="0">
                        <a:solidFill>
                          <a:schemeClr val="accent1"/>
                        </a:solidFill>
                      </a:endParaRPr>
                    </a:p>
                  </a:txBody>
                  <a:tcPr/>
                </a:tc>
                <a:tc>
                  <a:txBody>
                    <a:bodyPr/>
                    <a:lstStyle/>
                    <a:p>
                      <a:r>
                        <a:rPr lang="en-GB" sz="900" dirty="0">
                          <a:solidFill>
                            <a:schemeClr val="accent1"/>
                          </a:solidFill>
                        </a:rPr>
                        <a:t>The accuracy and loss metrics values are very low and this can be improved in the future</a:t>
                      </a:r>
                      <a:endParaRPr lang="en-IN" sz="900" dirty="0">
                        <a:solidFill>
                          <a:schemeClr val="accent1"/>
                        </a:solidFill>
                      </a:endParaRPr>
                    </a:p>
                  </a:txBody>
                  <a:tcPr/>
                </a:tc>
                <a:tc>
                  <a:txBody>
                    <a:bodyPr/>
                    <a:lstStyle/>
                    <a:p>
                      <a:pPr algn="ctr"/>
                      <a:r>
                        <a:rPr lang="en-GB" sz="900" dirty="0">
                          <a:solidFill>
                            <a:schemeClr val="accent1"/>
                          </a:solidFill>
                        </a:rPr>
                        <a:t>2020</a:t>
                      </a:r>
                      <a:endParaRPr lang="en-IN" sz="900" dirty="0">
                        <a:solidFill>
                          <a:schemeClr val="accent1"/>
                        </a:solidFill>
                      </a:endParaRPr>
                    </a:p>
                  </a:txBody>
                  <a:tcPr/>
                </a:tc>
                <a:extLst>
                  <a:ext uri="{0D108BD9-81ED-4DB2-BD59-A6C34878D82A}">
                    <a16:rowId xmlns="" xmlns:a16="http://schemas.microsoft.com/office/drawing/2014/main" val="2796438049"/>
                  </a:ext>
                </a:extLst>
              </a:tr>
              <a:tr h="863288">
                <a:tc>
                  <a:txBody>
                    <a:bodyPr/>
                    <a:lstStyle/>
                    <a:p>
                      <a:r>
                        <a:rPr lang="en-GB" sz="900" dirty="0">
                          <a:solidFill>
                            <a:schemeClr val="bg1"/>
                          </a:solidFill>
                        </a:rPr>
                        <a:t>[18] K. Salah, M. H. U. Rehman, N. Nizamuddin and A. Al-Fuqaha, "Blockchain for AI: Review and Open Research Challenges," in IEEE Access, vol. 7, pp. </a:t>
                      </a:r>
                      <a:r>
                        <a:rPr lang="en-IN" sz="900" dirty="0">
                          <a:solidFill>
                            <a:schemeClr val="bg1"/>
                          </a:solidFill>
                        </a:rPr>
                        <a:t>10127-10149, 2019, </a:t>
                      </a:r>
                      <a:r>
                        <a:rPr lang="en-IN" sz="900" dirty="0" err="1">
                          <a:solidFill>
                            <a:schemeClr val="bg1"/>
                          </a:solidFill>
                        </a:rPr>
                        <a:t>doi</a:t>
                      </a:r>
                      <a:r>
                        <a:rPr lang="en-IN" sz="900" dirty="0">
                          <a:solidFill>
                            <a:schemeClr val="bg1"/>
                          </a:solidFill>
                        </a:rPr>
                        <a:t>: https://doi.org/10.1109/A CCESS.2018.2890507 </a:t>
                      </a:r>
                    </a:p>
                  </a:txBody>
                  <a:tcPr/>
                </a:tc>
                <a:tc>
                  <a:txBody>
                    <a:bodyPr/>
                    <a:lstStyle/>
                    <a:p>
                      <a:r>
                        <a:rPr lang="en-IN" sz="900" dirty="0">
                          <a:solidFill>
                            <a:schemeClr val="bg1"/>
                          </a:solidFill>
                        </a:rPr>
                        <a:t>Survey on blockchain applications for AI</a:t>
                      </a:r>
                    </a:p>
                  </a:txBody>
                  <a:tcPr/>
                </a:tc>
                <a:tc>
                  <a:txBody>
                    <a:bodyPr/>
                    <a:lstStyle/>
                    <a:p>
                      <a:r>
                        <a:rPr lang="en-GB" sz="900" dirty="0">
                          <a:solidFill>
                            <a:schemeClr val="bg1"/>
                          </a:solidFill>
                        </a:rPr>
                        <a:t>The review pieces of literature on emerging blockchain applications platforms, and protocol.</a:t>
                      </a:r>
                      <a:endParaRPr lang="en-IN" sz="900" dirty="0">
                        <a:solidFill>
                          <a:schemeClr val="bg1"/>
                        </a:solidFill>
                      </a:endParaRPr>
                    </a:p>
                  </a:txBody>
                  <a:tcPr/>
                </a:tc>
                <a:tc>
                  <a:txBody>
                    <a:bodyPr/>
                    <a:lstStyle/>
                    <a:p>
                      <a:r>
                        <a:rPr lang="en-GB" sz="900" dirty="0">
                          <a:solidFill>
                            <a:schemeClr val="bg1"/>
                          </a:solidFill>
                        </a:rPr>
                        <a:t>Privacy, smart contract security, trusted oracles, scalability, consensus protocols, standardization, interoperability, quantum computing resiliency and governance were not considered in their study.</a:t>
                      </a:r>
                      <a:endParaRPr lang="en-IN" sz="900" dirty="0">
                        <a:solidFill>
                          <a:schemeClr val="bg1"/>
                        </a:solidFill>
                      </a:endParaRPr>
                    </a:p>
                  </a:txBody>
                  <a:tcPr/>
                </a:tc>
                <a:tc>
                  <a:txBody>
                    <a:bodyPr/>
                    <a:lstStyle/>
                    <a:p>
                      <a:pPr algn="ctr"/>
                      <a:r>
                        <a:rPr lang="en-GB" sz="900" dirty="0">
                          <a:solidFill>
                            <a:schemeClr val="bg1"/>
                          </a:solidFill>
                        </a:rPr>
                        <a:t>2019</a:t>
                      </a:r>
                      <a:endParaRPr lang="en-IN" sz="900" dirty="0">
                        <a:solidFill>
                          <a:schemeClr val="bg1"/>
                        </a:solidFill>
                      </a:endParaRPr>
                    </a:p>
                  </a:txBody>
                  <a:tcPr/>
                </a:tc>
                <a:extLst>
                  <a:ext uri="{0D108BD9-81ED-4DB2-BD59-A6C34878D82A}">
                    <a16:rowId xmlns="" xmlns:a16="http://schemas.microsoft.com/office/drawing/2014/main" val="2710715526"/>
                  </a:ext>
                </a:extLst>
              </a:tr>
              <a:tr h="1122274">
                <a:tc>
                  <a:txBody>
                    <a:bodyPr/>
                    <a:lstStyle/>
                    <a:p>
                      <a:r>
                        <a:rPr lang="en-IN" sz="900" dirty="0">
                          <a:solidFill>
                            <a:schemeClr val="bg1"/>
                          </a:solidFill>
                        </a:rPr>
                        <a:t>[21] Theodora S. </a:t>
                      </a:r>
                      <a:r>
                        <a:rPr lang="en-IN" sz="900" dirty="0" err="1">
                          <a:solidFill>
                            <a:schemeClr val="bg1"/>
                          </a:solidFill>
                        </a:rPr>
                        <a:t>Brisimi</a:t>
                      </a:r>
                      <a:r>
                        <a:rPr lang="en-IN" sz="900" dirty="0">
                          <a:solidFill>
                            <a:schemeClr val="bg1"/>
                          </a:solidFill>
                        </a:rPr>
                        <a:t>, </a:t>
                      </a:r>
                      <a:r>
                        <a:rPr lang="en-IN" sz="900" dirty="0" err="1">
                          <a:solidFill>
                            <a:schemeClr val="bg1"/>
                          </a:solidFill>
                        </a:rPr>
                        <a:t>Ruidi</a:t>
                      </a:r>
                      <a:r>
                        <a:rPr lang="en-IN" sz="900" dirty="0">
                          <a:solidFill>
                            <a:schemeClr val="bg1"/>
                          </a:solidFill>
                        </a:rPr>
                        <a:t> Chen, </a:t>
                      </a:r>
                      <a:r>
                        <a:rPr lang="en-IN" sz="900" dirty="0" err="1">
                          <a:solidFill>
                            <a:schemeClr val="bg1"/>
                          </a:solidFill>
                        </a:rPr>
                        <a:t>Theofanie</a:t>
                      </a:r>
                      <a:r>
                        <a:rPr lang="en-IN" sz="900" dirty="0">
                          <a:solidFill>
                            <a:schemeClr val="bg1"/>
                          </a:solidFill>
                        </a:rPr>
                        <a:t> Mela, Alex </a:t>
                      </a:r>
                      <a:r>
                        <a:rPr lang="en-IN" sz="900" dirty="0" err="1">
                          <a:solidFill>
                            <a:schemeClr val="bg1"/>
                          </a:solidFill>
                        </a:rPr>
                        <a:t>Olshevsky</a:t>
                      </a:r>
                      <a:r>
                        <a:rPr lang="en-IN" sz="900" dirty="0">
                          <a:solidFill>
                            <a:schemeClr val="bg1"/>
                          </a:solidFill>
                        </a:rPr>
                        <a:t>, </a:t>
                      </a:r>
                      <a:r>
                        <a:rPr lang="en-IN" sz="900" dirty="0" err="1">
                          <a:solidFill>
                            <a:schemeClr val="bg1"/>
                          </a:solidFill>
                        </a:rPr>
                        <a:t>Ioannis</a:t>
                      </a:r>
                      <a:r>
                        <a:rPr lang="en-IN" sz="900" dirty="0">
                          <a:solidFill>
                            <a:schemeClr val="bg1"/>
                          </a:solidFill>
                        </a:rPr>
                        <a:t> Ch. </a:t>
                      </a:r>
                      <a:r>
                        <a:rPr lang="en-IN" sz="900" dirty="0" err="1">
                          <a:solidFill>
                            <a:schemeClr val="bg1"/>
                          </a:solidFill>
                        </a:rPr>
                        <a:t>Paschalidis</a:t>
                      </a:r>
                      <a:r>
                        <a:rPr lang="en-IN" sz="900" dirty="0">
                          <a:solidFill>
                            <a:schemeClr val="bg1"/>
                          </a:solidFill>
                        </a:rPr>
                        <a:t>, Wei Shi, Federated learning of predictive models from federated Electronic Health Records, International Journal of Medical Informatics, Volume 112, 2018, Pages 59-67, ISSN 1386-5056, </a:t>
                      </a:r>
                      <a:r>
                        <a:rPr lang="en-IN" sz="900" dirty="0">
                          <a:solidFill>
                            <a:schemeClr val="bg1"/>
                          </a:solidFill>
                          <a:hlinkClick r:id="rId3">
                            <a:extLst>
                              <a:ext uri="{A12FA001-AC4F-418D-AE19-62706E023703}">
                                <ahyp:hlinkClr xmlns="" xmlns:ahyp="http://schemas.microsoft.com/office/drawing/2018/hyperlinkcolor" val="tx"/>
                              </a:ext>
                            </a:extLst>
                          </a:hlinkClick>
                        </a:rPr>
                        <a:t>https://doi.org/10.1016/j.i</a:t>
                      </a:r>
                      <a:r>
                        <a:rPr lang="en-IN" sz="900" dirty="0">
                          <a:solidFill>
                            <a:schemeClr val="bg1"/>
                          </a:solidFill>
                        </a:rPr>
                        <a:t>medinf.2018.01.007. </a:t>
                      </a:r>
                    </a:p>
                  </a:txBody>
                  <a:tcPr/>
                </a:tc>
                <a:tc>
                  <a:txBody>
                    <a:bodyPr/>
                    <a:lstStyle/>
                    <a:p>
                      <a:r>
                        <a:rPr lang="en-IN" sz="900" dirty="0">
                          <a:solidFill>
                            <a:schemeClr val="bg1"/>
                          </a:solidFill>
                        </a:rPr>
                        <a:t>Algorithm for Cluster Primal-Dual Splitting.</a:t>
                      </a:r>
                    </a:p>
                  </a:txBody>
                  <a:tcPr/>
                </a:tc>
                <a:tc>
                  <a:txBody>
                    <a:bodyPr/>
                    <a:lstStyle/>
                    <a:p>
                      <a:r>
                        <a:rPr lang="en-GB" sz="900" dirty="0">
                          <a:solidFill>
                            <a:schemeClr val="bg1"/>
                          </a:solidFill>
                        </a:rPr>
                        <a:t>Yield Classifiers with a small number of features.</a:t>
                      </a:r>
                      <a:endParaRPr lang="en-IN" sz="900" dirty="0">
                        <a:solidFill>
                          <a:schemeClr val="bg1"/>
                        </a:solidFill>
                      </a:endParaRPr>
                    </a:p>
                  </a:txBody>
                  <a:tcPr/>
                </a:tc>
                <a:tc>
                  <a:txBody>
                    <a:bodyPr/>
                    <a:lstStyle/>
                    <a:p>
                      <a:r>
                        <a:rPr lang="en-GB" sz="900" dirty="0">
                          <a:solidFill>
                            <a:schemeClr val="bg1"/>
                          </a:solidFill>
                        </a:rPr>
                        <a:t>For convergence, additional iterations are required. </a:t>
                      </a:r>
                      <a:endParaRPr lang="en-IN" sz="900" dirty="0">
                        <a:solidFill>
                          <a:schemeClr val="bg1"/>
                        </a:solidFill>
                      </a:endParaRPr>
                    </a:p>
                  </a:txBody>
                  <a:tcPr/>
                </a:tc>
                <a:tc>
                  <a:txBody>
                    <a:bodyPr/>
                    <a:lstStyle/>
                    <a:p>
                      <a:pPr algn="ctr"/>
                      <a:r>
                        <a:rPr lang="en-GB" sz="900" dirty="0">
                          <a:solidFill>
                            <a:schemeClr val="bg1"/>
                          </a:solidFill>
                        </a:rPr>
                        <a:t>2018</a:t>
                      </a:r>
                      <a:endParaRPr lang="en-IN" sz="900" dirty="0">
                        <a:solidFill>
                          <a:schemeClr val="bg1"/>
                        </a:solidFill>
                      </a:endParaRPr>
                    </a:p>
                  </a:txBody>
                  <a:tcPr/>
                </a:tc>
                <a:extLst>
                  <a:ext uri="{0D108BD9-81ED-4DB2-BD59-A6C34878D82A}">
                    <a16:rowId xmlns="" xmlns:a16="http://schemas.microsoft.com/office/drawing/2014/main" val="3336382241"/>
                  </a:ext>
                </a:extLst>
              </a:tr>
              <a:tr h="1122274">
                <a:tc>
                  <a:txBody>
                    <a:bodyPr/>
                    <a:lstStyle/>
                    <a:p>
                      <a:r>
                        <a:rPr lang="en-IN" sz="900" dirty="0">
                          <a:solidFill>
                            <a:schemeClr val="bg1"/>
                          </a:solidFill>
                        </a:rPr>
                        <a:t>[22] Z. Zheng, S. </a:t>
                      </a:r>
                      <a:r>
                        <a:rPr lang="en-IN" sz="900" dirty="0" err="1">
                          <a:solidFill>
                            <a:schemeClr val="bg1"/>
                          </a:solidFill>
                        </a:rPr>
                        <a:t>Xie</a:t>
                      </a:r>
                      <a:r>
                        <a:rPr lang="en-IN" sz="900" dirty="0">
                          <a:solidFill>
                            <a:schemeClr val="bg1"/>
                          </a:solidFill>
                        </a:rPr>
                        <a:t>, H. Dai, X. Chen and H. Wang, "An Overview of Blockchain Technology: Architecture, Consensus, and Future Trends," 2017 IEEE International Congress on Big Data (</a:t>
                      </a:r>
                      <a:r>
                        <a:rPr lang="en-IN" sz="900" dirty="0" err="1">
                          <a:solidFill>
                            <a:schemeClr val="bg1"/>
                          </a:solidFill>
                        </a:rPr>
                        <a:t>BigData</a:t>
                      </a:r>
                      <a:r>
                        <a:rPr lang="en-IN" sz="900" dirty="0">
                          <a:solidFill>
                            <a:schemeClr val="bg1"/>
                          </a:solidFill>
                        </a:rPr>
                        <a:t> Congress), Honolulu, HI, USA, 2017, pp. 557-564, </a:t>
                      </a:r>
                      <a:r>
                        <a:rPr lang="en-IN" sz="900" dirty="0" err="1">
                          <a:solidFill>
                            <a:schemeClr val="bg1"/>
                          </a:solidFill>
                        </a:rPr>
                        <a:t>doi:https</a:t>
                      </a:r>
                      <a:r>
                        <a:rPr lang="en-IN" sz="900" dirty="0">
                          <a:solidFill>
                            <a:schemeClr val="bg1"/>
                          </a:solidFill>
                        </a:rPr>
                        <a:t>://doi.org/10.110 9/BigDataCongress.2017. 85. </a:t>
                      </a:r>
                    </a:p>
                  </a:txBody>
                  <a:tcPr/>
                </a:tc>
                <a:tc>
                  <a:txBody>
                    <a:bodyPr/>
                    <a:lstStyle/>
                    <a:p>
                      <a:r>
                        <a:rPr lang="en-GB" sz="900" dirty="0">
                          <a:solidFill>
                            <a:schemeClr val="bg1"/>
                          </a:solidFill>
                        </a:rPr>
                        <a:t>A </a:t>
                      </a:r>
                      <a:r>
                        <a:rPr lang="en-GB" sz="900" dirty="0" err="1">
                          <a:solidFill>
                            <a:schemeClr val="bg1"/>
                          </a:solidFill>
                        </a:rPr>
                        <a:t>comprehensi</a:t>
                      </a:r>
                      <a:r>
                        <a:rPr lang="en-GB" sz="900" dirty="0">
                          <a:solidFill>
                            <a:schemeClr val="bg1"/>
                          </a:solidFill>
                        </a:rPr>
                        <a:t> </a:t>
                      </a:r>
                      <a:r>
                        <a:rPr lang="en-GB" sz="900" dirty="0" err="1">
                          <a:solidFill>
                            <a:schemeClr val="bg1"/>
                          </a:solidFill>
                        </a:rPr>
                        <a:t>ve</a:t>
                      </a:r>
                      <a:r>
                        <a:rPr lang="en-GB" sz="900" dirty="0">
                          <a:solidFill>
                            <a:schemeClr val="bg1"/>
                          </a:solidFill>
                        </a:rPr>
                        <a:t> review of Blockchain Technology.</a:t>
                      </a:r>
                      <a:endParaRPr lang="en-IN" sz="900" dirty="0">
                        <a:solidFill>
                          <a:schemeClr val="bg1"/>
                        </a:solidFill>
                      </a:endParaRPr>
                    </a:p>
                  </a:txBody>
                  <a:tcPr/>
                </a:tc>
                <a:tc>
                  <a:txBody>
                    <a:bodyPr/>
                    <a:lstStyle/>
                    <a:p>
                      <a:r>
                        <a:rPr lang="en-GB" sz="900" dirty="0">
                          <a:solidFill>
                            <a:schemeClr val="bg1"/>
                          </a:solidFill>
                        </a:rPr>
                        <a:t>Over BC, BC architecture and core characteristics of BC were discussed in this study.</a:t>
                      </a:r>
                      <a:endParaRPr lang="en-IN" sz="900" dirty="0">
                        <a:solidFill>
                          <a:schemeClr val="bg1"/>
                        </a:solidFill>
                      </a:endParaRPr>
                    </a:p>
                  </a:txBody>
                  <a:tcPr/>
                </a:tc>
                <a:tc>
                  <a:txBody>
                    <a:bodyPr/>
                    <a:lstStyle/>
                    <a:p>
                      <a:r>
                        <a:rPr lang="en-GB" sz="900" dirty="0">
                          <a:solidFill>
                            <a:schemeClr val="bg1"/>
                          </a:solidFill>
                        </a:rPr>
                        <a:t>In-depth investigations on blockchain-based applications were not conducted</a:t>
                      </a:r>
                      <a:endParaRPr lang="en-IN" sz="900" dirty="0">
                        <a:solidFill>
                          <a:schemeClr val="bg1"/>
                        </a:solidFill>
                      </a:endParaRPr>
                    </a:p>
                  </a:txBody>
                  <a:tcPr/>
                </a:tc>
                <a:tc>
                  <a:txBody>
                    <a:bodyPr/>
                    <a:lstStyle/>
                    <a:p>
                      <a:pPr algn="ctr"/>
                      <a:r>
                        <a:rPr lang="en-GB" sz="900" dirty="0">
                          <a:solidFill>
                            <a:schemeClr val="bg1"/>
                          </a:solidFill>
                        </a:rPr>
                        <a:t>2017</a:t>
                      </a:r>
                      <a:endParaRPr lang="en-IN" sz="900" dirty="0">
                        <a:solidFill>
                          <a:schemeClr val="bg1"/>
                        </a:solidFill>
                      </a:endParaRPr>
                    </a:p>
                  </a:txBody>
                  <a:tcPr/>
                </a:tc>
                <a:extLst>
                  <a:ext uri="{0D108BD9-81ED-4DB2-BD59-A6C34878D82A}">
                    <a16:rowId xmlns="" xmlns:a16="http://schemas.microsoft.com/office/drawing/2014/main" val="2585866470"/>
                  </a:ext>
                </a:extLst>
              </a:tr>
            </a:tbl>
          </a:graphicData>
        </a:graphic>
      </p:graphicFrame>
    </p:spTree>
    <p:extLst>
      <p:ext uri="{BB962C8B-B14F-4D97-AF65-F5344CB8AC3E}">
        <p14:creationId xmlns="" xmlns:p14="http://schemas.microsoft.com/office/powerpoint/2010/main" val="300261760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311700" y="443175"/>
            <a:ext cx="8520600" cy="441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ctr" rtl="0">
              <a:spcBef>
                <a:spcPts val="1200"/>
              </a:spcBef>
              <a:spcAft>
                <a:spcPts val="1200"/>
              </a:spcAft>
              <a:buNone/>
            </a:pPr>
            <a:r>
              <a:rPr lang="en-GB" sz="3400" b="1" dirty="0">
                <a:solidFill>
                  <a:srgbClr val="FFFF00"/>
                </a:solidFill>
                <a:latin typeface="Lucida Bright" panose="02040602050505020304" pitchFamily="18" charset="0"/>
              </a:rPr>
              <a:t>BACKGROUND KNOWLEDGE</a:t>
            </a:r>
            <a:endParaRPr sz="1200" b="1" dirty="0">
              <a:solidFill>
                <a:srgbClr val="FFFF00"/>
              </a:solidFill>
              <a:latin typeface="Lucida Bright" panose="02040602050505020304" pitchFamily="18" charset="0"/>
            </a:endParaRPr>
          </a:p>
        </p:txBody>
      </p:sp>
      <p:grpSp>
        <p:nvGrpSpPr>
          <p:cNvPr id="8" name="Group 7">
            <a:extLst>
              <a:ext uri="{FF2B5EF4-FFF2-40B4-BE49-F238E27FC236}">
                <a16:creationId xmlns="" xmlns:a16="http://schemas.microsoft.com/office/drawing/2014/main" id="{01EF7737-72F8-222C-7B99-309254D250AE}"/>
              </a:ext>
            </a:extLst>
          </p:cNvPr>
          <p:cNvGrpSpPr/>
          <p:nvPr/>
        </p:nvGrpSpPr>
        <p:grpSpPr>
          <a:xfrm>
            <a:off x="311700" y="4714100"/>
            <a:ext cx="8753625" cy="553968"/>
            <a:chOff x="311700" y="4714100"/>
            <a:chExt cx="8753625" cy="553968"/>
          </a:xfrm>
        </p:grpSpPr>
        <p:cxnSp>
          <p:nvCxnSpPr>
            <p:cNvPr id="9" name="Google Shape;136;p20">
              <a:extLst>
                <a:ext uri="{FF2B5EF4-FFF2-40B4-BE49-F238E27FC236}">
                  <a16:creationId xmlns="" xmlns:a16="http://schemas.microsoft.com/office/drawing/2014/main" id="{991CDB91-6C91-9163-16AB-A0B7D3ADBAAB}"/>
                </a:ext>
              </a:extLst>
            </p:cNvPr>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10" name="Google Shape;63;p13">
              <a:extLst>
                <a:ext uri="{FF2B5EF4-FFF2-40B4-BE49-F238E27FC236}">
                  <a16:creationId xmlns="" xmlns:a16="http://schemas.microsoft.com/office/drawing/2014/main" id="{47F8F411-0D4C-7985-D54A-D2F239134C74}"/>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11" name="Google Shape;62;p13">
              <a:extLst>
                <a:ext uri="{FF2B5EF4-FFF2-40B4-BE49-F238E27FC236}">
                  <a16:creationId xmlns="" xmlns:a16="http://schemas.microsoft.com/office/drawing/2014/main" id="{B4B364B5-49FC-787C-285E-78CF7C7D5856}"/>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12" name="Google Shape;64;p13">
              <a:extLst>
                <a:ext uri="{FF2B5EF4-FFF2-40B4-BE49-F238E27FC236}">
                  <a16:creationId xmlns="" xmlns:a16="http://schemas.microsoft.com/office/drawing/2014/main" id="{52B78E32-C368-6672-40C1-8E3DF54BA032}"/>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18/80</a:t>
              </a:r>
              <a:endParaRPr sz="1200" b="1" dirty="0">
                <a:solidFill>
                  <a:schemeClr val="dk1"/>
                </a:solidFill>
              </a:endParaRPr>
            </a:p>
          </p:txBody>
        </p:sp>
      </p:grpSp>
    </p:spTree>
    <p:extLst>
      <p:ext uri="{BB962C8B-B14F-4D97-AF65-F5344CB8AC3E}">
        <p14:creationId xmlns="" xmlns:p14="http://schemas.microsoft.com/office/powerpoint/2010/main" val="223156242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solidFill>
                  <a:srgbClr val="FFFF00"/>
                </a:solidFill>
                <a:latin typeface="Lucida Bright" panose="02040602050505020304" pitchFamily="18" charset="0"/>
              </a:rPr>
              <a:t>BACKGROUND KNOWLEDGE</a:t>
            </a:r>
            <a:endParaRPr u="sng" dirty="0">
              <a:solidFill>
                <a:srgbClr val="FFFF00"/>
              </a:solidFill>
              <a:latin typeface="Lucida Bright" panose="02040602050505020304" pitchFamily="18" charset="0"/>
            </a:endParaRPr>
          </a:p>
        </p:txBody>
      </p:sp>
      <p:sp>
        <p:nvSpPr>
          <p:cNvPr id="70" name="Google Shape;70;p14"/>
          <p:cNvSpPr txBox="1">
            <a:spLocks noGrp="1"/>
          </p:cNvSpPr>
          <p:nvPr>
            <p:ph type="body" idx="1"/>
          </p:nvPr>
        </p:nvSpPr>
        <p:spPr>
          <a:xfrm>
            <a:off x="311700" y="1152475"/>
            <a:ext cx="8520600" cy="3609326"/>
          </a:xfrm>
          <a:prstGeom prst="rect">
            <a:avLst/>
          </a:prstGeom>
        </p:spPr>
        <p:txBody>
          <a:bodyPr spcFirstLastPara="1" wrap="square" lIns="91425" tIns="91425" rIns="91425" bIns="91425" anchor="t" anchorCtr="0">
            <a:normAutofit lnSpcReduction="10000"/>
          </a:bodyPr>
          <a:lstStyle/>
          <a:p>
            <a:pPr marL="152400" indent="0">
              <a:buSzPts val="1200"/>
              <a:buNone/>
            </a:pPr>
            <a:r>
              <a:rPr lang="en-GB" sz="1300" b="1" dirty="0">
                <a:latin typeface="Lucida Bright" panose="02040602050505020304" pitchFamily="18" charset="0"/>
              </a:rPr>
              <a:t>CONFUSION MATRIX DETAILS</a:t>
            </a:r>
          </a:p>
          <a:p>
            <a:pPr marL="152400" indent="0">
              <a:buSzPts val="1200"/>
              <a:buNone/>
            </a:pPr>
            <a:endParaRPr lang="en-GB" sz="1300" b="1" dirty="0">
              <a:latin typeface="Lucida Bright" panose="02040602050505020304" pitchFamily="18" charset="0"/>
            </a:endParaRPr>
          </a:p>
          <a:p>
            <a:pPr marL="323850" indent="-171450">
              <a:buSzPts val="1200"/>
            </a:pPr>
            <a:r>
              <a:rPr lang="en-GB" sz="1300" dirty="0">
                <a:solidFill>
                  <a:srgbClr val="00B050"/>
                </a:solidFill>
                <a:latin typeface="Lucida Bright" panose="02040602050505020304" pitchFamily="18" charset="0"/>
              </a:rPr>
              <a:t>TP</a:t>
            </a:r>
            <a:r>
              <a:rPr lang="en-GB" sz="1300" dirty="0">
                <a:latin typeface="Lucida Bright" panose="02040602050505020304" pitchFamily="18" charset="0"/>
              </a:rPr>
              <a:t> = True Positive</a:t>
            </a:r>
          </a:p>
          <a:p>
            <a:pPr marL="323850" indent="-171450">
              <a:buSzPts val="1200"/>
            </a:pPr>
            <a:r>
              <a:rPr lang="en-GB" sz="1300" dirty="0">
                <a:solidFill>
                  <a:srgbClr val="00B050"/>
                </a:solidFill>
                <a:latin typeface="Lucida Bright" panose="02040602050505020304" pitchFamily="18" charset="0"/>
              </a:rPr>
              <a:t>TN</a:t>
            </a:r>
            <a:r>
              <a:rPr lang="en-GB" sz="1300" dirty="0">
                <a:latin typeface="Lucida Bright" panose="02040602050505020304" pitchFamily="18" charset="0"/>
              </a:rPr>
              <a:t> = True Negative</a:t>
            </a:r>
          </a:p>
          <a:p>
            <a:pPr marL="323850" indent="-171450">
              <a:buSzPts val="1200"/>
            </a:pPr>
            <a:r>
              <a:rPr lang="en-GB" sz="1300" dirty="0">
                <a:solidFill>
                  <a:srgbClr val="00B050"/>
                </a:solidFill>
                <a:latin typeface="Lucida Bright" panose="02040602050505020304" pitchFamily="18" charset="0"/>
              </a:rPr>
              <a:t>FP</a:t>
            </a:r>
            <a:r>
              <a:rPr lang="en-GB" sz="1300" dirty="0">
                <a:latin typeface="Lucida Bright" panose="02040602050505020304" pitchFamily="18" charset="0"/>
              </a:rPr>
              <a:t> = False Positive</a:t>
            </a:r>
          </a:p>
          <a:p>
            <a:pPr marL="323850" indent="-171450">
              <a:buSzPts val="1200"/>
            </a:pPr>
            <a:r>
              <a:rPr lang="en-GB" sz="1300" dirty="0">
                <a:solidFill>
                  <a:srgbClr val="00B050"/>
                </a:solidFill>
                <a:latin typeface="Lucida Bright" panose="02040602050505020304" pitchFamily="18" charset="0"/>
              </a:rPr>
              <a:t>FN</a:t>
            </a:r>
            <a:r>
              <a:rPr lang="en-GB" sz="1300" dirty="0">
                <a:latin typeface="Lucida Bright" panose="02040602050505020304" pitchFamily="18" charset="0"/>
              </a:rPr>
              <a:t> = False Negative</a:t>
            </a:r>
          </a:p>
          <a:p>
            <a:pPr marL="323850" indent="-171450">
              <a:buSzPts val="1200"/>
            </a:pPr>
            <a:endParaRPr lang="en-GB" sz="1300" dirty="0">
              <a:latin typeface="Lucida Bright" panose="02040602050505020304" pitchFamily="18" charset="0"/>
            </a:endParaRPr>
          </a:p>
          <a:p>
            <a:pPr marL="323850" indent="-171450">
              <a:buSzPts val="1200"/>
            </a:pPr>
            <a:r>
              <a:rPr lang="en-GB" sz="1300" dirty="0">
                <a:solidFill>
                  <a:srgbClr val="00B050"/>
                </a:solidFill>
                <a:latin typeface="Lucida Bright" panose="02040602050505020304" pitchFamily="18" charset="0"/>
              </a:rPr>
              <a:t>Precision or Positive Predictive Value (PPV) </a:t>
            </a:r>
            <a:r>
              <a:rPr lang="en-GB" sz="1300" dirty="0">
                <a:latin typeface="Lucida Bright" panose="02040602050505020304" pitchFamily="18" charset="0"/>
              </a:rPr>
              <a:t>= (TP)/(TP+FP) </a:t>
            </a:r>
          </a:p>
          <a:p>
            <a:pPr marL="323850" indent="-171450">
              <a:buSzPts val="1200"/>
            </a:pPr>
            <a:r>
              <a:rPr lang="en-GB" sz="1300" dirty="0">
                <a:solidFill>
                  <a:srgbClr val="00B050"/>
                </a:solidFill>
                <a:latin typeface="Lucida Bright" panose="02040602050505020304" pitchFamily="18" charset="0"/>
              </a:rPr>
              <a:t>Recall or Sensitivity or True Positive Rate (TPR) or Hit Rate</a:t>
            </a:r>
            <a:r>
              <a:rPr lang="en-GB" sz="1300" dirty="0">
                <a:solidFill>
                  <a:schemeClr val="bg1">
                    <a:lumMod val="10000"/>
                    <a:lumOff val="90000"/>
                  </a:schemeClr>
                </a:solidFill>
                <a:latin typeface="Lucida Bright" panose="02040602050505020304" pitchFamily="18" charset="0"/>
              </a:rPr>
              <a:t> =</a:t>
            </a:r>
            <a:r>
              <a:rPr lang="en-GB" sz="1300" dirty="0">
                <a:solidFill>
                  <a:srgbClr val="00B050"/>
                </a:solidFill>
                <a:latin typeface="Lucida Bright" panose="02040602050505020304" pitchFamily="18" charset="0"/>
              </a:rPr>
              <a:t> </a:t>
            </a:r>
            <a:r>
              <a:rPr lang="en-GB" sz="1300" dirty="0">
                <a:latin typeface="Lucida Bright" panose="02040602050505020304" pitchFamily="18" charset="0"/>
              </a:rPr>
              <a:t>TP/(TP+FN) </a:t>
            </a:r>
          </a:p>
          <a:p>
            <a:pPr marL="323850" indent="-171450">
              <a:buSzPts val="1200"/>
            </a:pPr>
            <a:r>
              <a:rPr lang="en-GB" sz="1300" dirty="0">
                <a:solidFill>
                  <a:srgbClr val="00B050"/>
                </a:solidFill>
                <a:latin typeface="Lucida Bright" panose="02040602050505020304" pitchFamily="18" charset="0"/>
              </a:rPr>
              <a:t>F1 Score or Harmonic Mean</a:t>
            </a:r>
            <a:r>
              <a:rPr lang="en-GB" sz="1300" dirty="0">
                <a:solidFill>
                  <a:schemeClr val="bg1">
                    <a:lumMod val="10000"/>
                    <a:lumOff val="90000"/>
                  </a:schemeClr>
                </a:solidFill>
                <a:latin typeface="Lucida Bright" panose="02040602050505020304" pitchFamily="18" charset="0"/>
              </a:rPr>
              <a:t> = </a:t>
            </a:r>
            <a:r>
              <a:rPr lang="en-GB" sz="1300" dirty="0">
                <a:latin typeface="Lucida Bright" panose="02040602050505020304" pitchFamily="18" charset="0"/>
              </a:rPr>
              <a:t>(2*PPV*Recall)/(PPV+Recall)</a:t>
            </a:r>
          </a:p>
          <a:p>
            <a:pPr marL="323850" indent="-171450">
              <a:buSzPts val="1200"/>
            </a:pPr>
            <a:r>
              <a:rPr lang="en-GB" sz="1300" dirty="0">
                <a:solidFill>
                  <a:srgbClr val="00B050"/>
                </a:solidFill>
                <a:latin typeface="Lucida Bright" panose="02040602050505020304" pitchFamily="18" charset="0"/>
              </a:rPr>
              <a:t>F1 Measure </a:t>
            </a:r>
            <a:r>
              <a:rPr lang="en-GB" sz="1300" dirty="0">
                <a:latin typeface="Lucida Bright" panose="02040602050505020304" pitchFamily="18" charset="0"/>
              </a:rPr>
              <a:t>= (PPV+Recall)/2 </a:t>
            </a:r>
          </a:p>
          <a:p>
            <a:pPr marL="323850" indent="-171450">
              <a:buSzPts val="1200"/>
            </a:pPr>
            <a:r>
              <a:rPr lang="en-GB" sz="1300" dirty="0">
                <a:solidFill>
                  <a:srgbClr val="00B050"/>
                </a:solidFill>
                <a:latin typeface="Lucida Bright" panose="02040602050505020304" pitchFamily="18" charset="0"/>
              </a:rPr>
              <a:t>Specificity or True Negative Rate(TNR) or Selectivity </a:t>
            </a:r>
            <a:r>
              <a:rPr lang="en-GB" sz="1300" dirty="0">
                <a:latin typeface="Lucida Bright" panose="02040602050505020304" pitchFamily="18" charset="0"/>
              </a:rPr>
              <a:t>= TN/(TN+FP) </a:t>
            </a:r>
          </a:p>
          <a:p>
            <a:pPr marL="323850" indent="-171450">
              <a:buSzPts val="1200"/>
            </a:pPr>
            <a:r>
              <a:rPr lang="en-GB" sz="1300" dirty="0">
                <a:solidFill>
                  <a:srgbClr val="00B050"/>
                </a:solidFill>
                <a:latin typeface="Lucida Bright" panose="02040602050505020304" pitchFamily="18" charset="0"/>
              </a:rPr>
              <a:t>Negative Predictive Value </a:t>
            </a:r>
            <a:r>
              <a:rPr lang="en-GB" sz="1300" dirty="0">
                <a:latin typeface="Lucida Bright" panose="02040602050505020304" pitchFamily="18" charset="0"/>
              </a:rPr>
              <a:t>= TN/(TN+FN) </a:t>
            </a:r>
          </a:p>
          <a:p>
            <a:pPr marL="323850" indent="-171450">
              <a:buSzPts val="1200"/>
            </a:pPr>
            <a:r>
              <a:rPr lang="en-GB" sz="1300" dirty="0">
                <a:solidFill>
                  <a:srgbClr val="00B050"/>
                </a:solidFill>
                <a:latin typeface="Lucida Bright" panose="02040602050505020304" pitchFamily="18" charset="0"/>
              </a:rPr>
              <a:t>False Positive Rate </a:t>
            </a:r>
            <a:r>
              <a:rPr lang="en-GB" sz="1300" dirty="0">
                <a:latin typeface="Lucida Bright" panose="02040602050505020304" pitchFamily="18" charset="0"/>
              </a:rPr>
              <a:t>= FP/(FP+TN) </a:t>
            </a:r>
          </a:p>
          <a:p>
            <a:pPr marL="323850" indent="-171450">
              <a:buSzPts val="1200"/>
            </a:pPr>
            <a:r>
              <a:rPr lang="en-GB" sz="1300" dirty="0">
                <a:solidFill>
                  <a:srgbClr val="00B050"/>
                </a:solidFill>
                <a:latin typeface="Lucida Bright" panose="02040602050505020304" pitchFamily="18" charset="0"/>
              </a:rPr>
              <a:t>False Negative Rate or Miss Rate </a:t>
            </a:r>
            <a:r>
              <a:rPr lang="en-GB" sz="1300" dirty="0">
                <a:latin typeface="Lucida Bright" panose="02040602050505020304" pitchFamily="18" charset="0"/>
              </a:rPr>
              <a:t>= FN/(TP+FN) </a:t>
            </a:r>
          </a:p>
          <a:p>
            <a:pPr marL="323850" indent="-171450">
              <a:buSzPts val="1200"/>
            </a:pPr>
            <a:r>
              <a:rPr lang="en-GB" sz="1300" dirty="0">
                <a:solidFill>
                  <a:srgbClr val="00B050"/>
                </a:solidFill>
                <a:latin typeface="Lucida Bright" panose="02040602050505020304" pitchFamily="18" charset="0"/>
              </a:rPr>
              <a:t>False Discovery Rate </a:t>
            </a:r>
            <a:r>
              <a:rPr lang="en-GB" sz="1300" dirty="0">
                <a:latin typeface="Lucida Bright" panose="02040602050505020304" pitchFamily="18" charset="0"/>
              </a:rPr>
              <a:t>= FP/(TP+FP) </a:t>
            </a:r>
          </a:p>
        </p:txBody>
      </p:sp>
      <p:cxnSp>
        <p:nvCxnSpPr>
          <p:cNvPr id="71" name="Google Shape;71;p14"/>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75" name="Google Shape;75;p14"/>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19/80</a:t>
            </a:r>
            <a:endParaRPr sz="1200" b="1" dirty="0">
              <a:solidFill>
                <a:schemeClr val="dk1"/>
              </a:solidFill>
            </a:endParaRPr>
          </a:p>
        </p:txBody>
      </p:sp>
      <p:sp>
        <p:nvSpPr>
          <p:cNvPr id="2" name="Google Shape;63;p13">
            <a:extLst>
              <a:ext uri="{FF2B5EF4-FFF2-40B4-BE49-F238E27FC236}">
                <a16:creationId xmlns="" xmlns:a16="http://schemas.microsoft.com/office/drawing/2014/main" id="{5551F3A6-1591-6B76-2E31-972EA866DBBB}"/>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55549EAE-989D-2C26-DB13-C28FB7DEBBCB}"/>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pic>
        <p:nvPicPr>
          <p:cNvPr id="5" name="Picture 4">
            <a:extLst>
              <a:ext uri="{FF2B5EF4-FFF2-40B4-BE49-F238E27FC236}">
                <a16:creationId xmlns="" xmlns:a16="http://schemas.microsoft.com/office/drawing/2014/main" id="{7DD863C8-5DB5-8858-E026-754D87827AA5}"/>
              </a:ext>
            </a:extLst>
          </p:cNvPr>
          <p:cNvPicPr>
            <a:picLocks noChangeAspect="1"/>
          </p:cNvPicPr>
          <p:nvPr/>
        </p:nvPicPr>
        <p:blipFill>
          <a:blip r:embed="rId3"/>
          <a:stretch>
            <a:fillRect/>
          </a:stretch>
        </p:blipFill>
        <p:spPr>
          <a:xfrm>
            <a:off x="6592506" y="1539376"/>
            <a:ext cx="2472819" cy="1854614"/>
          </a:xfrm>
          <a:prstGeom prst="rect">
            <a:avLst/>
          </a:prstGeom>
        </p:spPr>
      </p:pic>
    </p:spTree>
    <p:extLst>
      <p:ext uri="{BB962C8B-B14F-4D97-AF65-F5344CB8AC3E}">
        <p14:creationId xmlns="" xmlns:p14="http://schemas.microsoft.com/office/powerpoint/2010/main" val="339510224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91306" y="1071259"/>
            <a:ext cx="2590169" cy="451642"/>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0"/>
              </a:spcBef>
              <a:spcAft>
                <a:spcPts val="0"/>
              </a:spcAft>
              <a:buNone/>
            </a:pPr>
            <a:endParaRPr sz="1200" dirty="0">
              <a:solidFill>
                <a:srgbClr val="000000"/>
              </a:solidFill>
              <a:highlight>
                <a:srgbClr val="FFFFFF"/>
              </a:highlight>
            </a:endParaRPr>
          </a:p>
          <a:p>
            <a:pPr marL="0" lvl="0" indent="0" algn="l" rtl="0">
              <a:lnSpc>
                <a:spcPct val="115000"/>
              </a:lnSpc>
              <a:spcBef>
                <a:spcPts val="0"/>
              </a:spcBef>
              <a:spcAft>
                <a:spcPts val="0"/>
              </a:spcAft>
              <a:buNone/>
            </a:pPr>
            <a:endParaRPr sz="1200" dirty="0">
              <a:solidFill>
                <a:srgbClr val="000000"/>
              </a:solidFill>
              <a:highlight>
                <a:srgbClr val="FFFFFF"/>
              </a:highlight>
            </a:endParaRPr>
          </a:p>
          <a:p>
            <a:pPr marL="0" lvl="0" indent="0" algn="ctr" rtl="0">
              <a:spcBef>
                <a:spcPts val="0"/>
              </a:spcBef>
              <a:spcAft>
                <a:spcPts val="0"/>
              </a:spcAft>
              <a:buNone/>
            </a:pPr>
            <a:r>
              <a:rPr lang="en-US" sz="2000" u="sng" dirty="0">
                <a:solidFill>
                  <a:srgbClr val="FFFF00"/>
                </a:solidFill>
                <a:latin typeface="Lucida Bright" panose="02040602050505020304" pitchFamily="18" charset="0"/>
              </a:rPr>
              <a:t>Presented By:</a:t>
            </a:r>
            <a:endParaRPr sz="2000" u="sng" dirty="0">
              <a:solidFill>
                <a:srgbClr val="FFFF00"/>
              </a:solidFill>
              <a:latin typeface="Lucida Bright" panose="02040602050505020304" pitchFamily="18" charset="0"/>
            </a:endParaRPr>
          </a:p>
        </p:txBody>
      </p:sp>
      <p:sp>
        <p:nvSpPr>
          <p:cNvPr id="55" name="Google Shape;55;p13"/>
          <p:cNvSpPr txBox="1">
            <a:spLocks noGrp="1"/>
          </p:cNvSpPr>
          <p:nvPr>
            <p:ph type="subTitle" idx="1"/>
          </p:nvPr>
        </p:nvSpPr>
        <p:spPr>
          <a:xfrm>
            <a:off x="682144" y="1697111"/>
            <a:ext cx="7703377" cy="1421389"/>
          </a:xfrm>
          <a:prstGeom prst="rect">
            <a:avLst/>
          </a:prstGeom>
        </p:spPr>
        <p:txBody>
          <a:bodyPr spcFirstLastPara="1" wrap="square" lIns="91425" tIns="91425" rIns="91425" bIns="91425" anchor="t" anchorCtr="0">
            <a:normAutofit/>
          </a:bodyPr>
          <a:lstStyle/>
          <a:p>
            <a:pPr marL="0" lvl="0" indent="0" algn="ctr" rtl="0">
              <a:lnSpc>
                <a:spcPct val="80000"/>
              </a:lnSpc>
              <a:spcBef>
                <a:spcPts val="0"/>
              </a:spcBef>
              <a:spcAft>
                <a:spcPts val="0"/>
              </a:spcAft>
              <a:buSzPts val="935"/>
              <a:buNone/>
            </a:pPr>
            <a:r>
              <a:rPr lang="en-GB" sz="2000" dirty="0">
                <a:latin typeface="Lucida Bright" panose="02040602050505020304" pitchFamily="18" charset="0"/>
              </a:rPr>
              <a:t>Bikram Halder,Sankhadeep Mukherjee, Rajdeep Mandal</a:t>
            </a:r>
          </a:p>
          <a:p>
            <a:pPr marL="0" lvl="0" indent="0" algn="ctr" rtl="0">
              <a:lnSpc>
                <a:spcPct val="80000"/>
              </a:lnSpc>
              <a:spcBef>
                <a:spcPts val="0"/>
              </a:spcBef>
              <a:spcAft>
                <a:spcPts val="0"/>
              </a:spcAft>
              <a:buSzPts val="935"/>
              <a:buNone/>
            </a:pPr>
            <a:endParaRPr lang="en-GB" sz="2000" dirty="0">
              <a:latin typeface="Lucida Bright" panose="02040602050505020304" pitchFamily="18" charset="0"/>
            </a:endParaRPr>
          </a:p>
          <a:p>
            <a:pPr marL="0" lvl="0" indent="0" algn="ctr" rtl="0">
              <a:lnSpc>
                <a:spcPct val="80000"/>
              </a:lnSpc>
              <a:spcBef>
                <a:spcPts val="0"/>
              </a:spcBef>
              <a:spcAft>
                <a:spcPts val="0"/>
              </a:spcAft>
              <a:buSzPts val="935"/>
              <a:buNone/>
            </a:pPr>
            <a:r>
              <a:rPr lang="en-GB" sz="1800" dirty="0">
                <a:latin typeface="Lucida Bright" panose="02040602050505020304" pitchFamily="18" charset="0"/>
              </a:rPr>
              <a:t>B.Sc. Computer Science</a:t>
            </a:r>
            <a:endParaRPr sz="1800" dirty="0">
              <a:latin typeface="Lucida Bright" panose="02040602050505020304" pitchFamily="18" charset="0"/>
            </a:endParaRPr>
          </a:p>
          <a:p>
            <a:pPr marL="0" lvl="0" indent="0" algn="ctr" rtl="0">
              <a:lnSpc>
                <a:spcPct val="80000"/>
              </a:lnSpc>
              <a:spcBef>
                <a:spcPts val="0"/>
              </a:spcBef>
              <a:spcAft>
                <a:spcPts val="0"/>
              </a:spcAft>
              <a:buSzPts val="935"/>
              <a:buNone/>
            </a:pPr>
            <a:endParaRPr sz="2000" dirty="0">
              <a:latin typeface="Lucida Bright" panose="02040602050505020304" pitchFamily="18" charset="0"/>
            </a:endParaRPr>
          </a:p>
          <a:p>
            <a:pPr marL="0" lvl="0" indent="0" algn="ctr" rtl="0">
              <a:lnSpc>
                <a:spcPct val="80000"/>
              </a:lnSpc>
              <a:spcBef>
                <a:spcPts val="0"/>
              </a:spcBef>
              <a:spcAft>
                <a:spcPts val="0"/>
              </a:spcAft>
              <a:buSzPts val="935"/>
              <a:buNone/>
            </a:pPr>
            <a:r>
              <a:rPr lang="en-GB" sz="1800" dirty="0">
                <a:latin typeface="Lucida Bright" panose="02040602050505020304" pitchFamily="18" charset="0"/>
              </a:rPr>
              <a:t>College Roll No: 312,295,293</a:t>
            </a:r>
            <a:endParaRPr sz="1800" dirty="0">
              <a:latin typeface="Lucida Bright" panose="02040602050505020304" pitchFamily="18" charset="0"/>
            </a:endParaRPr>
          </a:p>
        </p:txBody>
      </p:sp>
      <p:sp>
        <p:nvSpPr>
          <p:cNvPr id="57" name="Google Shape;57;p13"/>
          <p:cNvSpPr txBox="1"/>
          <p:nvPr/>
        </p:nvSpPr>
        <p:spPr>
          <a:xfrm>
            <a:off x="2721900" y="3547675"/>
            <a:ext cx="6422100" cy="87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800">
              <a:highlight>
                <a:srgbClr val="FFFFFF"/>
              </a:highlight>
            </a:endParaRPr>
          </a:p>
          <a:p>
            <a:pPr marL="0" lvl="0" indent="0" algn="l" rtl="0">
              <a:spcBef>
                <a:spcPts val="0"/>
              </a:spcBef>
              <a:spcAft>
                <a:spcPts val="0"/>
              </a:spcAft>
              <a:buNone/>
            </a:pPr>
            <a:endParaRPr/>
          </a:p>
        </p:txBody>
      </p:sp>
      <p:sp>
        <p:nvSpPr>
          <p:cNvPr id="59" name="Google Shape;59;p13"/>
          <p:cNvSpPr txBox="1"/>
          <p:nvPr/>
        </p:nvSpPr>
        <p:spPr>
          <a:xfrm>
            <a:off x="1131833" y="3784392"/>
            <a:ext cx="6804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dirty="0">
                <a:solidFill>
                  <a:schemeClr val="dk1"/>
                </a:solidFill>
                <a:latin typeface="Lucida Bright" panose="02040602050505020304" pitchFamily="18" charset="0"/>
              </a:rPr>
              <a:t>Students of Department of Computer Science and Electronics</a:t>
            </a:r>
            <a:endParaRPr dirty="0">
              <a:solidFill>
                <a:schemeClr val="dk1"/>
              </a:solidFill>
              <a:latin typeface="Lucida Bright" panose="02040602050505020304" pitchFamily="18" charset="0"/>
            </a:endParaRPr>
          </a:p>
          <a:p>
            <a:pPr marL="0" lvl="0" indent="0" algn="ctr" rtl="0">
              <a:spcBef>
                <a:spcPts val="0"/>
              </a:spcBef>
              <a:spcAft>
                <a:spcPts val="0"/>
              </a:spcAft>
              <a:buNone/>
            </a:pPr>
            <a:r>
              <a:rPr lang="en-GB" dirty="0">
                <a:solidFill>
                  <a:schemeClr val="dk1"/>
                </a:solidFill>
                <a:latin typeface="Lucida Bright" panose="02040602050505020304" pitchFamily="18" charset="0"/>
              </a:rPr>
              <a:t>Ramakrishna Mission Vidyamandira, Belur Math</a:t>
            </a:r>
            <a:endParaRPr dirty="0">
              <a:solidFill>
                <a:schemeClr val="dk1"/>
              </a:solidFill>
              <a:latin typeface="Lucida Bright" panose="02040602050505020304" pitchFamily="18" charset="0"/>
            </a:endParaRPr>
          </a:p>
          <a:p>
            <a:pPr marL="0" lvl="0" indent="0" algn="l" rtl="0">
              <a:spcBef>
                <a:spcPts val="0"/>
              </a:spcBef>
              <a:spcAft>
                <a:spcPts val="0"/>
              </a:spcAft>
              <a:buNone/>
            </a:pPr>
            <a:endParaRPr dirty="0">
              <a:solidFill>
                <a:schemeClr val="dk1"/>
              </a:solidFill>
              <a:latin typeface="Lucida Bright" panose="02040602050505020304" pitchFamily="18" charset="0"/>
            </a:endParaRPr>
          </a:p>
        </p:txBody>
      </p:sp>
      <p:grpSp>
        <p:nvGrpSpPr>
          <p:cNvPr id="3" name="Group 2">
            <a:extLst>
              <a:ext uri="{FF2B5EF4-FFF2-40B4-BE49-F238E27FC236}">
                <a16:creationId xmlns="" xmlns:a16="http://schemas.microsoft.com/office/drawing/2014/main" id="{37EF4222-1E8A-C00C-13F1-B46A69D4DACE}"/>
              </a:ext>
            </a:extLst>
          </p:cNvPr>
          <p:cNvGrpSpPr/>
          <p:nvPr/>
        </p:nvGrpSpPr>
        <p:grpSpPr>
          <a:xfrm>
            <a:off x="311700" y="4714100"/>
            <a:ext cx="8753625" cy="553968"/>
            <a:chOff x="311700" y="4714100"/>
            <a:chExt cx="8753625" cy="553968"/>
          </a:xfrm>
        </p:grpSpPr>
        <p:cxnSp>
          <p:nvCxnSpPr>
            <p:cNvPr id="4" name="Google Shape;136;p20">
              <a:extLst>
                <a:ext uri="{FF2B5EF4-FFF2-40B4-BE49-F238E27FC236}">
                  <a16:creationId xmlns="" xmlns:a16="http://schemas.microsoft.com/office/drawing/2014/main" id="{DA801C77-7D63-D182-A8B0-F8A6AC05D849}"/>
                </a:ext>
              </a:extLst>
            </p:cNvPr>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5" name="Google Shape;63;p13">
              <a:extLst>
                <a:ext uri="{FF2B5EF4-FFF2-40B4-BE49-F238E27FC236}">
                  <a16:creationId xmlns="" xmlns:a16="http://schemas.microsoft.com/office/drawing/2014/main" id="{9955479E-65DD-F3DB-D752-6A13D2ED92CC}"/>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6" name="Google Shape;62;p13">
              <a:extLst>
                <a:ext uri="{FF2B5EF4-FFF2-40B4-BE49-F238E27FC236}">
                  <a16:creationId xmlns="" xmlns:a16="http://schemas.microsoft.com/office/drawing/2014/main" id="{44897223-0E7E-D7E9-7988-6FE191F52A18}"/>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7" name="Google Shape;64;p13">
              <a:extLst>
                <a:ext uri="{FF2B5EF4-FFF2-40B4-BE49-F238E27FC236}">
                  <a16:creationId xmlns="" xmlns:a16="http://schemas.microsoft.com/office/drawing/2014/main" id="{9B180EFC-4D2E-5E41-8928-FEBA4A622E59}"/>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2/80</a:t>
              </a:r>
              <a:endParaRPr sz="1200" b="1" dirty="0">
                <a:solidFill>
                  <a:schemeClr val="dk1"/>
                </a:solidFill>
              </a:endParaRPr>
            </a:p>
          </p:txBody>
        </p:sp>
      </p:grpSp>
    </p:spTree>
    <p:extLst>
      <p:ext uri="{BB962C8B-B14F-4D97-AF65-F5344CB8AC3E}">
        <p14:creationId xmlns="" xmlns:p14="http://schemas.microsoft.com/office/powerpoint/2010/main" val="265782346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solidFill>
                  <a:srgbClr val="FFFF00"/>
                </a:solidFill>
                <a:latin typeface="Lucida Bright" panose="02040602050505020304" pitchFamily="18" charset="0"/>
              </a:rPr>
              <a:t>BACKGROUND KNOWLEDGE</a:t>
            </a:r>
            <a:endParaRPr u="sng" dirty="0">
              <a:solidFill>
                <a:srgbClr val="FFFF00"/>
              </a:solidFill>
              <a:latin typeface="Lucida Bright" panose="02040602050505020304" pitchFamily="18" charset="0"/>
            </a:endParaRPr>
          </a:p>
        </p:txBody>
      </p:sp>
      <p:sp>
        <p:nvSpPr>
          <p:cNvPr id="70" name="Google Shape;70;p14"/>
          <p:cNvSpPr txBox="1">
            <a:spLocks noGrp="1"/>
          </p:cNvSpPr>
          <p:nvPr>
            <p:ph type="body" idx="1"/>
          </p:nvPr>
        </p:nvSpPr>
        <p:spPr>
          <a:xfrm>
            <a:off x="311700" y="1152475"/>
            <a:ext cx="8520600" cy="3609326"/>
          </a:xfrm>
          <a:prstGeom prst="rect">
            <a:avLst/>
          </a:prstGeom>
        </p:spPr>
        <p:txBody>
          <a:bodyPr spcFirstLastPara="1" wrap="square" lIns="91425" tIns="91425" rIns="91425" bIns="91425" anchor="t" anchorCtr="0">
            <a:normAutofit/>
          </a:bodyPr>
          <a:lstStyle/>
          <a:p>
            <a:pPr marL="152400" indent="0">
              <a:buSzPts val="1200"/>
              <a:buNone/>
            </a:pPr>
            <a:endParaRPr lang="en-GB" sz="1300" dirty="0">
              <a:latin typeface="Lucida Bright" panose="02040602050505020304" pitchFamily="18" charset="0"/>
            </a:endParaRPr>
          </a:p>
          <a:p>
            <a:pPr marL="323850" indent="-171450">
              <a:buSzPts val="1200"/>
            </a:pPr>
            <a:r>
              <a:rPr lang="en-GB" sz="1300" dirty="0">
                <a:solidFill>
                  <a:srgbClr val="00B050"/>
                </a:solidFill>
                <a:latin typeface="Lucida Bright" panose="02040602050505020304" pitchFamily="18" charset="0"/>
              </a:rPr>
              <a:t>Critical Success Index or Threat Score(TS) </a:t>
            </a:r>
            <a:r>
              <a:rPr lang="en-GB" sz="1300" dirty="0">
                <a:latin typeface="Lucida Bright" panose="02040602050505020304" pitchFamily="18" charset="0"/>
              </a:rPr>
              <a:t>= TP/(TP+FN+FP) </a:t>
            </a:r>
          </a:p>
          <a:p>
            <a:pPr marL="323850" indent="-171450">
              <a:buSzPts val="1200"/>
            </a:pPr>
            <a:r>
              <a:rPr lang="en-GB" sz="1300" dirty="0">
                <a:solidFill>
                  <a:srgbClr val="00B050"/>
                </a:solidFill>
                <a:latin typeface="Lucida Bright" panose="02040602050505020304" pitchFamily="18" charset="0"/>
              </a:rPr>
              <a:t>Fowlkes Mallows Index (FM) </a:t>
            </a:r>
            <a:r>
              <a:rPr lang="en-GB" sz="1300" dirty="0">
                <a:latin typeface="Lucida Bright" panose="02040602050505020304" pitchFamily="18" charset="0"/>
              </a:rPr>
              <a:t>= sqrt(PPV*Recall) </a:t>
            </a:r>
          </a:p>
          <a:p>
            <a:pPr marL="323850" indent="-171450">
              <a:buSzPts val="1200"/>
            </a:pPr>
            <a:r>
              <a:rPr lang="en-GB" sz="1300" dirty="0">
                <a:solidFill>
                  <a:srgbClr val="00B050"/>
                </a:solidFill>
                <a:latin typeface="Lucida Bright" panose="02040602050505020304" pitchFamily="18" charset="0"/>
              </a:rPr>
              <a:t>Balanced Accuracy (BA) </a:t>
            </a:r>
            <a:r>
              <a:rPr lang="en-GB" sz="1300" dirty="0">
                <a:latin typeface="Lucida Bright" panose="02040602050505020304" pitchFamily="18" charset="0"/>
              </a:rPr>
              <a:t>= (Recall+Specificity)/2 </a:t>
            </a:r>
          </a:p>
          <a:p>
            <a:pPr marL="323850" indent="-171450">
              <a:buSzPts val="1200"/>
            </a:pPr>
            <a:r>
              <a:rPr lang="en-GB" sz="1300" dirty="0">
                <a:solidFill>
                  <a:srgbClr val="00B050"/>
                </a:solidFill>
                <a:latin typeface="Lucida Bright" panose="02040602050505020304" pitchFamily="18" charset="0"/>
              </a:rPr>
              <a:t>Matthews Correlation Coefficient (MCC) </a:t>
            </a:r>
            <a:r>
              <a:rPr lang="en-GB" sz="1300" dirty="0">
                <a:latin typeface="Lucida Bright" panose="02040602050505020304" pitchFamily="18" charset="0"/>
              </a:rPr>
              <a:t>= (TP*TN-FP*FN)/(sqrt((TP+FP)\(TP+FN)*(TN+FP)*(TN+FN))) </a:t>
            </a:r>
            <a:r>
              <a:rPr lang="en-GB" sz="1200" dirty="0">
                <a:latin typeface="Lucida Bright" panose="02040602050505020304" pitchFamily="18" charset="0"/>
              </a:rPr>
              <a:t>	</a:t>
            </a:r>
            <a:endParaRPr lang="en-GB" sz="1300" dirty="0">
              <a:latin typeface="Lucida Bright" panose="02040602050505020304" pitchFamily="18" charset="0"/>
            </a:endParaRPr>
          </a:p>
          <a:p>
            <a:pPr marL="323850" indent="-171450">
              <a:buSzPts val="1200"/>
            </a:pPr>
            <a:r>
              <a:rPr lang="en-GB" sz="1300" dirty="0">
                <a:solidFill>
                  <a:srgbClr val="00B050"/>
                </a:solidFill>
                <a:latin typeface="Lucida Bright" panose="02040602050505020304" pitchFamily="18" charset="0"/>
              </a:rPr>
              <a:t>Bookmaker Informedness or Informedness (BI) </a:t>
            </a:r>
            <a:r>
              <a:rPr lang="en-GB" sz="1300" dirty="0">
                <a:latin typeface="Lucida Bright" panose="02040602050505020304" pitchFamily="18" charset="0"/>
              </a:rPr>
              <a:t>= Recall+Specificity-1 or TPR-FPR  </a:t>
            </a:r>
          </a:p>
          <a:p>
            <a:pPr marL="323850" indent="-171450">
              <a:buSzPts val="1200"/>
            </a:pPr>
            <a:r>
              <a:rPr lang="en-GB" sz="1300" dirty="0">
                <a:solidFill>
                  <a:srgbClr val="00B050"/>
                </a:solidFill>
                <a:latin typeface="Lucida Bright" panose="02040602050505020304" pitchFamily="18" charset="0"/>
              </a:rPr>
              <a:t>Markedness or delta (MK) </a:t>
            </a:r>
            <a:r>
              <a:rPr lang="en-GB" sz="1300" dirty="0">
                <a:latin typeface="Lucida Bright" panose="02040602050505020304" pitchFamily="18" charset="0"/>
              </a:rPr>
              <a:t>= PPV+NPV-1			</a:t>
            </a:r>
          </a:p>
          <a:p>
            <a:pPr marL="323850" indent="-171450">
              <a:buSzPts val="1200"/>
            </a:pPr>
            <a:r>
              <a:rPr lang="en-GB" sz="1300" dirty="0">
                <a:solidFill>
                  <a:srgbClr val="00B050"/>
                </a:solidFill>
                <a:latin typeface="Lucida Bright" panose="02040602050505020304" pitchFamily="18" charset="0"/>
              </a:rPr>
              <a:t>False Omission Rate (FOR) </a:t>
            </a:r>
            <a:r>
              <a:rPr lang="en-GB" sz="1300" dirty="0">
                <a:latin typeface="Lucida Bright" panose="02040602050505020304" pitchFamily="18" charset="0"/>
              </a:rPr>
              <a:t>= FN/(FN+TN)                         	</a:t>
            </a:r>
          </a:p>
          <a:p>
            <a:pPr marL="323850" indent="-171450">
              <a:buSzPts val="1200"/>
            </a:pPr>
            <a:r>
              <a:rPr lang="en-GB" sz="1300" dirty="0">
                <a:solidFill>
                  <a:srgbClr val="00B050"/>
                </a:solidFill>
                <a:latin typeface="Lucida Bright" panose="02040602050505020304" pitchFamily="18" charset="0"/>
              </a:rPr>
              <a:t>Positive Likelihood Ratio (PLR) </a:t>
            </a:r>
            <a:r>
              <a:rPr lang="en-GB" sz="1300" dirty="0">
                <a:latin typeface="Lucida Bright" panose="02040602050505020304" pitchFamily="18" charset="0"/>
              </a:rPr>
              <a:t>= Recall/FPR                         	  </a:t>
            </a:r>
          </a:p>
          <a:p>
            <a:pPr marL="323850" indent="-171450">
              <a:buSzPts val="1200"/>
            </a:pPr>
            <a:r>
              <a:rPr lang="en-GB" sz="1300" dirty="0">
                <a:solidFill>
                  <a:srgbClr val="00B050"/>
                </a:solidFill>
                <a:latin typeface="Lucida Bright" panose="02040602050505020304" pitchFamily="18" charset="0"/>
              </a:rPr>
              <a:t>Negative Likelihood Ratio (NLR) </a:t>
            </a:r>
            <a:r>
              <a:rPr lang="en-GB" sz="1300" dirty="0">
                <a:latin typeface="Lucida Bright" panose="02040602050505020304" pitchFamily="18" charset="0"/>
              </a:rPr>
              <a:t>= FNR/Specificity                    	  </a:t>
            </a:r>
          </a:p>
          <a:p>
            <a:pPr marL="323850" indent="-171450">
              <a:buSzPts val="1200"/>
            </a:pPr>
            <a:r>
              <a:rPr lang="en-GB" sz="1300" dirty="0">
                <a:solidFill>
                  <a:srgbClr val="00B050"/>
                </a:solidFill>
                <a:latin typeface="Lucida Bright" panose="02040602050505020304" pitchFamily="18" charset="0"/>
              </a:rPr>
              <a:t>Prevalence Threshold (PT) </a:t>
            </a:r>
            <a:r>
              <a:rPr lang="en-GB" sz="1300" dirty="0">
                <a:latin typeface="Lucida Bright" panose="02040602050505020304" pitchFamily="18" charset="0"/>
              </a:rPr>
              <a:t>= sqrt(FPR)/(sqrt(Recall)\sqrt(FPR)) </a:t>
            </a:r>
          </a:p>
          <a:p>
            <a:pPr marL="323850" indent="-171450">
              <a:buSzPts val="1200"/>
            </a:pPr>
            <a:r>
              <a:rPr lang="en-GB" sz="1300" dirty="0">
                <a:solidFill>
                  <a:srgbClr val="00B050"/>
                </a:solidFill>
                <a:latin typeface="Lucida Bright" panose="02040602050505020304" pitchFamily="18" charset="0"/>
              </a:rPr>
              <a:t>Diagnostic Odds Ratio (DOR) </a:t>
            </a:r>
            <a:r>
              <a:rPr lang="en-GB" sz="1300" dirty="0">
                <a:latin typeface="Lucida Bright" panose="02040602050505020304" pitchFamily="18" charset="0"/>
              </a:rPr>
              <a:t>= PLR/NLR                            	</a:t>
            </a:r>
          </a:p>
          <a:p>
            <a:pPr marL="323850" indent="-171450">
              <a:buSzPts val="1200"/>
            </a:pPr>
            <a:r>
              <a:rPr lang="en-GB" sz="1300" dirty="0">
                <a:solidFill>
                  <a:srgbClr val="00B050"/>
                </a:solidFill>
                <a:latin typeface="Lucida Bright" panose="02040602050505020304" pitchFamily="18" charset="0"/>
              </a:rPr>
              <a:t>Accuracy  =</a:t>
            </a:r>
            <a:r>
              <a:rPr lang="en-GB" sz="1300" dirty="0">
                <a:latin typeface="Lucida Bright" panose="02040602050505020304" pitchFamily="18" charset="0"/>
              </a:rPr>
              <a:t> (TP+TN)/(TP+FP+FN+TN) </a:t>
            </a:r>
            <a:r>
              <a:rPr lang="en-GB" sz="1200" dirty="0">
                <a:latin typeface="Lucida Bright" panose="02040602050505020304" pitchFamily="18" charset="0"/>
              </a:rPr>
              <a:t>	</a:t>
            </a:r>
          </a:p>
        </p:txBody>
      </p:sp>
      <p:cxnSp>
        <p:nvCxnSpPr>
          <p:cNvPr id="71" name="Google Shape;71;p14"/>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75" name="Google Shape;75;p14"/>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20/80</a:t>
            </a:r>
            <a:endParaRPr sz="1200" b="1" dirty="0">
              <a:solidFill>
                <a:schemeClr val="dk1"/>
              </a:solidFill>
            </a:endParaRPr>
          </a:p>
        </p:txBody>
      </p:sp>
      <p:sp>
        <p:nvSpPr>
          <p:cNvPr id="2" name="Google Shape;63;p13">
            <a:extLst>
              <a:ext uri="{FF2B5EF4-FFF2-40B4-BE49-F238E27FC236}">
                <a16:creationId xmlns="" xmlns:a16="http://schemas.microsoft.com/office/drawing/2014/main" id="{5551F3A6-1591-6B76-2E31-972EA866DBBB}"/>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EC8F15B2-0E32-8FEB-BB85-BC3BF19F158F}"/>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Tree>
    <p:extLst>
      <p:ext uri="{BB962C8B-B14F-4D97-AF65-F5344CB8AC3E}">
        <p14:creationId xmlns="" xmlns:p14="http://schemas.microsoft.com/office/powerpoint/2010/main" val="126570816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7AF86C-49C7-E6B0-13A8-56BD998753A0}"/>
              </a:ext>
            </a:extLst>
          </p:cNvPr>
          <p:cNvSpPr>
            <a:spLocks noGrp="1"/>
          </p:cNvSpPr>
          <p:nvPr>
            <p:ph type="title"/>
          </p:nvPr>
        </p:nvSpPr>
        <p:spPr/>
        <p:txBody>
          <a:bodyPr>
            <a:normAutofit fontScale="90000"/>
          </a:bodyPr>
          <a:lstStyle/>
          <a:p>
            <a:r>
              <a:rPr lang="en-US" u="sng" dirty="0">
                <a:solidFill>
                  <a:srgbClr val="FFFF00"/>
                </a:solidFill>
                <a:latin typeface="Lucida Bright" panose="02040602050505020304" pitchFamily="18" charset="0"/>
              </a:rPr>
              <a:t>ADAPTIVE BOOSTING Algorithm</a:t>
            </a:r>
            <a:endParaRPr lang="en-IN" u="sng" dirty="0">
              <a:solidFill>
                <a:srgbClr val="FFFF00"/>
              </a:solidFill>
              <a:latin typeface="Lucida Bright" panose="02040602050505020304" pitchFamily="18" charset="0"/>
            </a:endParaRPr>
          </a:p>
        </p:txBody>
      </p:sp>
      <p:pic>
        <p:nvPicPr>
          <p:cNvPr id="1026" name="Picture 2">
            <a:extLst>
              <a:ext uri="{FF2B5EF4-FFF2-40B4-BE49-F238E27FC236}">
                <a16:creationId xmlns="" xmlns:a16="http://schemas.microsoft.com/office/drawing/2014/main" id="{BF29B9CF-3509-EFDB-77E3-CCE024F8F68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111256" y="1185862"/>
            <a:ext cx="4323131" cy="320184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2">
            <a:extLst>
              <a:ext uri="{FF2B5EF4-FFF2-40B4-BE49-F238E27FC236}">
                <a16:creationId xmlns="" xmlns:a16="http://schemas.microsoft.com/office/drawing/2014/main" id="{CD9AE690-4D26-2653-0902-2A0C7A3D14F5}"/>
              </a:ext>
            </a:extLst>
          </p:cNvPr>
          <p:cNvGrpSpPr/>
          <p:nvPr/>
        </p:nvGrpSpPr>
        <p:grpSpPr>
          <a:xfrm>
            <a:off x="311700" y="4714100"/>
            <a:ext cx="8753625" cy="553968"/>
            <a:chOff x="311700" y="4714100"/>
            <a:chExt cx="8753625" cy="553968"/>
          </a:xfrm>
        </p:grpSpPr>
        <p:cxnSp>
          <p:nvCxnSpPr>
            <p:cNvPr id="4" name="Google Shape;136;p20">
              <a:extLst>
                <a:ext uri="{FF2B5EF4-FFF2-40B4-BE49-F238E27FC236}">
                  <a16:creationId xmlns="" xmlns:a16="http://schemas.microsoft.com/office/drawing/2014/main" id="{58D898C0-4736-30E2-A3FB-6CA03FEE1AF4}"/>
                </a:ext>
              </a:extLst>
            </p:cNvPr>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5" name="Google Shape;63;p13">
              <a:extLst>
                <a:ext uri="{FF2B5EF4-FFF2-40B4-BE49-F238E27FC236}">
                  <a16:creationId xmlns="" xmlns:a16="http://schemas.microsoft.com/office/drawing/2014/main" id="{3378400B-DCF3-9346-AD36-20002B1887AF}"/>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6" name="Google Shape;62;p13">
              <a:extLst>
                <a:ext uri="{FF2B5EF4-FFF2-40B4-BE49-F238E27FC236}">
                  <a16:creationId xmlns="" xmlns:a16="http://schemas.microsoft.com/office/drawing/2014/main" id="{EF4725CC-5335-8EA1-683C-361279445621}"/>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7" name="Google Shape;64;p13">
              <a:extLst>
                <a:ext uri="{FF2B5EF4-FFF2-40B4-BE49-F238E27FC236}">
                  <a16:creationId xmlns="" xmlns:a16="http://schemas.microsoft.com/office/drawing/2014/main" id="{F6EE94E5-3583-5C43-A310-4A3435CB57BC}"/>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21/80</a:t>
              </a:r>
              <a:endParaRPr sz="1200" b="1" dirty="0">
                <a:solidFill>
                  <a:schemeClr val="dk1"/>
                </a:solidFill>
              </a:endParaRPr>
            </a:p>
          </p:txBody>
        </p:sp>
      </p:grpSp>
      <p:sp>
        <p:nvSpPr>
          <p:cNvPr id="9" name="Rectangle 8"/>
          <p:cNvSpPr/>
          <p:nvPr/>
        </p:nvSpPr>
        <p:spPr>
          <a:xfrm>
            <a:off x="383627" y="1025296"/>
            <a:ext cx="3673366" cy="3693319"/>
          </a:xfrm>
          <a:prstGeom prst="rect">
            <a:avLst/>
          </a:prstGeom>
        </p:spPr>
        <p:txBody>
          <a:bodyPr wrap="square">
            <a:spAutoFit/>
          </a:bodyPr>
          <a:lstStyle/>
          <a:p>
            <a:r>
              <a:rPr lang="en-US" sz="1800" b="1" dirty="0" smtClean="0">
                <a:solidFill>
                  <a:srgbClr val="00B050"/>
                </a:solidFill>
                <a:latin typeface="Lucida Bright" pitchFamily="18" charset="0"/>
              </a:rPr>
              <a:t>Step 1:</a:t>
            </a:r>
            <a:r>
              <a:rPr lang="en-US" sz="1800" b="1" dirty="0" smtClean="0">
                <a:solidFill>
                  <a:schemeClr val="tx1"/>
                </a:solidFill>
                <a:latin typeface="Lucida Bright" pitchFamily="18" charset="0"/>
              </a:rPr>
              <a:t> </a:t>
            </a:r>
            <a:r>
              <a:rPr lang="en-US" sz="1800" dirty="0" smtClean="0">
                <a:solidFill>
                  <a:schemeClr val="tx1"/>
                </a:solidFill>
                <a:latin typeface="Lucida Bright" pitchFamily="18" charset="0"/>
              </a:rPr>
              <a:t>Assign Equal Weights to all the observations. Initially assign same weights to each record in the dataset</a:t>
            </a:r>
            <a:r>
              <a:rPr lang="en-US" sz="1800" dirty="0" smtClean="0">
                <a:solidFill>
                  <a:schemeClr val="tx1"/>
                </a:solidFill>
                <a:latin typeface="Lucida Bright" pitchFamily="18" charset="0"/>
              </a:rPr>
              <a:t>. </a:t>
            </a:r>
          </a:p>
          <a:p>
            <a:r>
              <a:rPr lang="en-US" sz="1800" b="1" dirty="0" smtClean="0">
                <a:solidFill>
                  <a:srgbClr val="00B050"/>
                </a:solidFill>
                <a:latin typeface="Lucida Bright" pitchFamily="18" charset="0"/>
              </a:rPr>
              <a:t>Step </a:t>
            </a:r>
            <a:r>
              <a:rPr lang="en-US" sz="1800" b="1" dirty="0" smtClean="0">
                <a:solidFill>
                  <a:srgbClr val="00B050"/>
                </a:solidFill>
                <a:latin typeface="Lucida Bright" pitchFamily="18" charset="0"/>
              </a:rPr>
              <a:t>2:</a:t>
            </a:r>
            <a:r>
              <a:rPr lang="en-US" sz="1800" dirty="0" smtClean="0">
                <a:solidFill>
                  <a:schemeClr val="tx1"/>
                </a:solidFill>
                <a:latin typeface="Lucida Bright" pitchFamily="18" charset="0"/>
              </a:rPr>
              <a:t> Classify random samples using </a:t>
            </a:r>
            <a:r>
              <a:rPr lang="en-US" sz="1800" dirty="0" smtClean="0">
                <a:solidFill>
                  <a:schemeClr val="tx1"/>
                </a:solidFill>
                <a:latin typeface="Lucida Bright" pitchFamily="18" charset="0"/>
              </a:rPr>
              <a:t>stumps.</a:t>
            </a:r>
          </a:p>
          <a:p>
            <a:r>
              <a:rPr lang="en-US" sz="1800" b="1" dirty="0" smtClean="0">
                <a:solidFill>
                  <a:srgbClr val="00B050"/>
                </a:solidFill>
                <a:latin typeface="Lucida Bright" pitchFamily="18" charset="0"/>
              </a:rPr>
              <a:t>Step </a:t>
            </a:r>
            <a:r>
              <a:rPr lang="en-US" sz="1800" b="1" dirty="0" smtClean="0">
                <a:solidFill>
                  <a:srgbClr val="00B050"/>
                </a:solidFill>
                <a:latin typeface="Lucida Bright" pitchFamily="18" charset="0"/>
              </a:rPr>
              <a:t>3:</a:t>
            </a:r>
            <a:r>
              <a:rPr lang="en-US" sz="1800" dirty="0" smtClean="0">
                <a:solidFill>
                  <a:schemeClr val="tx1"/>
                </a:solidFill>
                <a:latin typeface="Lucida Bright" pitchFamily="18" charset="0"/>
              </a:rPr>
              <a:t> Calculate Total </a:t>
            </a:r>
            <a:r>
              <a:rPr lang="en-US" sz="1800" dirty="0" smtClean="0">
                <a:solidFill>
                  <a:schemeClr val="tx1"/>
                </a:solidFill>
                <a:latin typeface="Lucida Bright" pitchFamily="18" charset="0"/>
              </a:rPr>
              <a:t>Error.</a:t>
            </a:r>
          </a:p>
          <a:p>
            <a:r>
              <a:rPr lang="en-US" sz="1800" b="1" dirty="0" smtClean="0">
                <a:solidFill>
                  <a:srgbClr val="00B050"/>
                </a:solidFill>
                <a:latin typeface="Lucida Bright" pitchFamily="18" charset="0"/>
              </a:rPr>
              <a:t>Step </a:t>
            </a:r>
            <a:r>
              <a:rPr lang="en-US" sz="1800" b="1" dirty="0" smtClean="0">
                <a:solidFill>
                  <a:srgbClr val="00B050"/>
                </a:solidFill>
                <a:latin typeface="Lucida Bright" pitchFamily="18" charset="0"/>
              </a:rPr>
              <a:t>4:</a:t>
            </a:r>
            <a:r>
              <a:rPr lang="en-US" sz="1800" b="1" dirty="0" smtClean="0">
                <a:solidFill>
                  <a:schemeClr val="tx1"/>
                </a:solidFill>
                <a:latin typeface="Lucida Bright" pitchFamily="18" charset="0"/>
              </a:rPr>
              <a:t> </a:t>
            </a:r>
            <a:r>
              <a:rPr lang="en-US" sz="1800" dirty="0" smtClean="0">
                <a:solidFill>
                  <a:schemeClr val="tx1"/>
                </a:solidFill>
                <a:latin typeface="Lucida Bright" pitchFamily="18" charset="0"/>
              </a:rPr>
              <a:t>Calculate Performance of the Stump. </a:t>
            </a:r>
          </a:p>
          <a:p>
            <a:r>
              <a:rPr lang="en-US" sz="1800" b="1" dirty="0" smtClean="0">
                <a:solidFill>
                  <a:srgbClr val="00B050"/>
                </a:solidFill>
                <a:latin typeface="Lucida Bright" pitchFamily="18" charset="0"/>
              </a:rPr>
              <a:t>Step </a:t>
            </a:r>
            <a:r>
              <a:rPr lang="en-US" sz="1800" b="1" dirty="0" smtClean="0">
                <a:solidFill>
                  <a:srgbClr val="00B050"/>
                </a:solidFill>
                <a:latin typeface="Lucida Bright" pitchFamily="18" charset="0"/>
              </a:rPr>
              <a:t>5:</a:t>
            </a:r>
            <a:r>
              <a:rPr lang="en-US" sz="1800" b="1" dirty="0" smtClean="0">
                <a:solidFill>
                  <a:schemeClr val="tx1"/>
                </a:solidFill>
                <a:latin typeface="Lucida Bright" pitchFamily="18" charset="0"/>
              </a:rPr>
              <a:t> </a:t>
            </a:r>
            <a:r>
              <a:rPr lang="en-US" sz="1800" dirty="0" smtClean="0">
                <a:solidFill>
                  <a:schemeClr val="tx1"/>
                </a:solidFill>
                <a:latin typeface="Lucida Bright" pitchFamily="18" charset="0"/>
              </a:rPr>
              <a:t>Update Weights. </a:t>
            </a:r>
          </a:p>
          <a:p>
            <a:r>
              <a:rPr lang="en-US" sz="1800" b="1" dirty="0" smtClean="0">
                <a:solidFill>
                  <a:srgbClr val="00B050"/>
                </a:solidFill>
                <a:latin typeface="Lucida Bright" pitchFamily="18" charset="0"/>
              </a:rPr>
              <a:t>Step </a:t>
            </a:r>
            <a:r>
              <a:rPr lang="en-US" sz="1800" b="1" dirty="0" smtClean="0">
                <a:solidFill>
                  <a:srgbClr val="00B050"/>
                </a:solidFill>
                <a:latin typeface="Lucida Bright" pitchFamily="18" charset="0"/>
              </a:rPr>
              <a:t>6:</a:t>
            </a:r>
            <a:r>
              <a:rPr lang="en-US" sz="1800" dirty="0" smtClean="0">
                <a:solidFill>
                  <a:schemeClr val="tx1"/>
                </a:solidFill>
                <a:latin typeface="Lucida Bright" pitchFamily="18" charset="0"/>
              </a:rPr>
              <a:t> Update weights in iteration. </a:t>
            </a:r>
            <a:endParaRPr lang="en-US" sz="1800" dirty="0" smtClean="0">
              <a:solidFill>
                <a:schemeClr val="tx1"/>
              </a:solidFill>
              <a:latin typeface="Lucida Bright" pitchFamily="18" charset="0"/>
            </a:endParaRPr>
          </a:p>
          <a:p>
            <a:r>
              <a:rPr lang="en-US" sz="1800" b="1" dirty="0" smtClean="0">
                <a:solidFill>
                  <a:srgbClr val="00B050"/>
                </a:solidFill>
                <a:latin typeface="Lucida Bright" pitchFamily="18" charset="0"/>
              </a:rPr>
              <a:t>Step </a:t>
            </a:r>
            <a:r>
              <a:rPr lang="en-US" sz="1800" b="1" dirty="0" smtClean="0">
                <a:solidFill>
                  <a:srgbClr val="00B050"/>
                </a:solidFill>
                <a:latin typeface="Lucida Bright" pitchFamily="18" charset="0"/>
              </a:rPr>
              <a:t>7:</a:t>
            </a:r>
            <a:r>
              <a:rPr lang="en-US" sz="1800" b="1" dirty="0" smtClean="0">
                <a:solidFill>
                  <a:schemeClr val="tx1"/>
                </a:solidFill>
                <a:latin typeface="Lucida Bright" pitchFamily="18" charset="0"/>
              </a:rPr>
              <a:t> </a:t>
            </a:r>
            <a:r>
              <a:rPr lang="en-US" sz="1800" dirty="0" smtClean="0">
                <a:solidFill>
                  <a:schemeClr val="tx1"/>
                </a:solidFill>
                <a:latin typeface="Lucida Bright" pitchFamily="18" charset="0"/>
              </a:rPr>
              <a:t>Final Predictions.</a:t>
            </a:r>
            <a:endParaRPr lang="en-US" sz="1800" dirty="0">
              <a:solidFill>
                <a:schemeClr val="tx1"/>
              </a:solidFill>
              <a:latin typeface="Lucida Bright" pitchFamily="18" charset="0"/>
            </a:endParaRPr>
          </a:p>
        </p:txBody>
      </p:sp>
    </p:spTree>
    <p:extLst>
      <p:ext uri="{BB962C8B-B14F-4D97-AF65-F5344CB8AC3E}">
        <p14:creationId xmlns="" xmlns:p14="http://schemas.microsoft.com/office/powerpoint/2010/main" val="172486462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 xmlns:a16="http://schemas.microsoft.com/office/drawing/2014/main" id="{3B5D405B-0686-080F-CA78-39B66AE1A50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85799" y="1214658"/>
            <a:ext cx="4212266" cy="325810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76460F8C-CC47-1FA6-9E74-A76552FF28F6}"/>
              </a:ext>
            </a:extLst>
          </p:cNvPr>
          <p:cNvSpPr txBox="1"/>
          <p:nvPr/>
        </p:nvSpPr>
        <p:spPr>
          <a:xfrm>
            <a:off x="559981" y="404038"/>
            <a:ext cx="4869269" cy="461665"/>
          </a:xfrm>
          <a:prstGeom prst="rect">
            <a:avLst/>
          </a:prstGeom>
          <a:noFill/>
        </p:spPr>
        <p:txBody>
          <a:bodyPr wrap="square" rtlCol="0">
            <a:spAutoFit/>
          </a:bodyPr>
          <a:lstStyle/>
          <a:p>
            <a:r>
              <a:rPr lang="en-US" sz="2400" u="sng" dirty="0">
                <a:solidFill>
                  <a:srgbClr val="FFFF00"/>
                </a:solidFill>
                <a:latin typeface="Lucida Bright" panose="02040602050505020304" pitchFamily="18" charset="0"/>
              </a:rPr>
              <a:t>DECISION </a:t>
            </a:r>
            <a:r>
              <a:rPr lang="en-US" sz="2400" u="sng" dirty="0" smtClean="0">
                <a:solidFill>
                  <a:srgbClr val="FFFF00"/>
                </a:solidFill>
                <a:latin typeface="Lucida Bright" panose="02040602050505020304" pitchFamily="18" charset="0"/>
              </a:rPr>
              <a:t>TREE Algorithm</a:t>
            </a:r>
            <a:endParaRPr lang="en-IN" sz="2400" u="sng" dirty="0">
              <a:solidFill>
                <a:srgbClr val="FFFF00"/>
              </a:solidFill>
              <a:latin typeface="Lucida Bright" panose="02040602050505020304" pitchFamily="18" charset="0"/>
            </a:endParaRPr>
          </a:p>
        </p:txBody>
      </p:sp>
      <p:grpSp>
        <p:nvGrpSpPr>
          <p:cNvPr id="2" name="Group 1">
            <a:extLst>
              <a:ext uri="{FF2B5EF4-FFF2-40B4-BE49-F238E27FC236}">
                <a16:creationId xmlns="" xmlns:a16="http://schemas.microsoft.com/office/drawing/2014/main" id="{DD900671-E36D-29F0-F2DC-63D67EDA1B32}"/>
              </a:ext>
            </a:extLst>
          </p:cNvPr>
          <p:cNvGrpSpPr/>
          <p:nvPr/>
        </p:nvGrpSpPr>
        <p:grpSpPr>
          <a:xfrm>
            <a:off x="311700" y="4714100"/>
            <a:ext cx="8753625" cy="553968"/>
            <a:chOff x="311700" y="4714100"/>
            <a:chExt cx="8753625" cy="553968"/>
          </a:xfrm>
        </p:grpSpPr>
        <p:cxnSp>
          <p:nvCxnSpPr>
            <p:cNvPr id="3" name="Google Shape;136;p20">
              <a:extLst>
                <a:ext uri="{FF2B5EF4-FFF2-40B4-BE49-F238E27FC236}">
                  <a16:creationId xmlns="" xmlns:a16="http://schemas.microsoft.com/office/drawing/2014/main" id="{D8CAB4C5-37D3-C9AA-010B-CA76577954BD}"/>
                </a:ext>
              </a:extLst>
            </p:cNvPr>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5" name="Google Shape;63;p13">
              <a:extLst>
                <a:ext uri="{FF2B5EF4-FFF2-40B4-BE49-F238E27FC236}">
                  <a16:creationId xmlns="" xmlns:a16="http://schemas.microsoft.com/office/drawing/2014/main" id="{6A24E35D-A921-FC6F-AFDB-AE03F40EAEAC}"/>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6" name="Google Shape;62;p13">
              <a:extLst>
                <a:ext uri="{FF2B5EF4-FFF2-40B4-BE49-F238E27FC236}">
                  <a16:creationId xmlns="" xmlns:a16="http://schemas.microsoft.com/office/drawing/2014/main" id="{AA4A85A5-26E7-1B76-AE09-21BD78A39F1C}"/>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7" name="Google Shape;64;p13">
              <a:extLst>
                <a:ext uri="{FF2B5EF4-FFF2-40B4-BE49-F238E27FC236}">
                  <a16:creationId xmlns="" xmlns:a16="http://schemas.microsoft.com/office/drawing/2014/main" id="{32B02B8F-800D-4CBB-4D13-D0E2E485D05A}"/>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22/80</a:t>
              </a:r>
              <a:endParaRPr sz="1200" b="1" dirty="0">
                <a:solidFill>
                  <a:schemeClr val="dk1"/>
                </a:solidFill>
              </a:endParaRPr>
            </a:p>
          </p:txBody>
        </p:sp>
      </p:grpSp>
      <p:sp>
        <p:nvSpPr>
          <p:cNvPr id="9" name="Rectangle 8"/>
          <p:cNvSpPr/>
          <p:nvPr/>
        </p:nvSpPr>
        <p:spPr>
          <a:xfrm>
            <a:off x="4976648" y="746826"/>
            <a:ext cx="3957145" cy="3785652"/>
          </a:xfrm>
          <a:prstGeom prst="rect">
            <a:avLst/>
          </a:prstGeom>
        </p:spPr>
        <p:txBody>
          <a:bodyPr wrap="square">
            <a:spAutoFit/>
          </a:bodyPr>
          <a:lstStyle/>
          <a:p>
            <a:r>
              <a:rPr lang="en-US" sz="1500" b="1" dirty="0" smtClean="0">
                <a:solidFill>
                  <a:srgbClr val="00B050"/>
                </a:solidFill>
              </a:rPr>
              <a:t>Step-1:</a:t>
            </a:r>
            <a:r>
              <a:rPr lang="en-US" sz="1500" dirty="0" smtClean="0">
                <a:solidFill>
                  <a:schemeClr val="tx1"/>
                </a:solidFill>
              </a:rPr>
              <a:t> Begin the tree with the root node, says S, which contains the complete dataset.</a:t>
            </a:r>
          </a:p>
          <a:p>
            <a:r>
              <a:rPr lang="en-US" sz="1500" b="1" dirty="0" smtClean="0">
                <a:solidFill>
                  <a:srgbClr val="00B050"/>
                </a:solidFill>
              </a:rPr>
              <a:t>Step-2:</a:t>
            </a:r>
            <a:r>
              <a:rPr lang="en-US" sz="1500" dirty="0" smtClean="0">
                <a:solidFill>
                  <a:schemeClr val="tx1"/>
                </a:solidFill>
              </a:rPr>
              <a:t> Find the best attribute in the dataset using </a:t>
            </a:r>
            <a:r>
              <a:rPr lang="en-US" sz="1500" b="1" dirty="0" smtClean="0">
                <a:solidFill>
                  <a:schemeClr val="tx1"/>
                </a:solidFill>
              </a:rPr>
              <a:t>Attribute Selection Measure (ASM).</a:t>
            </a:r>
            <a:endParaRPr lang="en-US" sz="1500" dirty="0" smtClean="0">
              <a:solidFill>
                <a:schemeClr val="tx1"/>
              </a:solidFill>
            </a:endParaRPr>
          </a:p>
          <a:p>
            <a:r>
              <a:rPr lang="en-US" sz="1500" b="1" dirty="0" smtClean="0">
                <a:solidFill>
                  <a:srgbClr val="00B050"/>
                </a:solidFill>
              </a:rPr>
              <a:t>Step-3:</a:t>
            </a:r>
            <a:r>
              <a:rPr lang="en-US" sz="1500" dirty="0" smtClean="0">
                <a:solidFill>
                  <a:schemeClr val="tx1"/>
                </a:solidFill>
              </a:rPr>
              <a:t> Divide the S into subsets that contains possible values for the best attributes.</a:t>
            </a:r>
          </a:p>
          <a:p>
            <a:r>
              <a:rPr lang="en-US" sz="1500" b="1" dirty="0" smtClean="0">
                <a:solidFill>
                  <a:srgbClr val="00B050"/>
                </a:solidFill>
              </a:rPr>
              <a:t>Step-4:</a:t>
            </a:r>
            <a:r>
              <a:rPr lang="en-US" sz="1500" dirty="0" smtClean="0">
                <a:solidFill>
                  <a:schemeClr val="tx1"/>
                </a:solidFill>
              </a:rPr>
              <a:t> Generate the decision tree node, which contains the best attribute.</a:t>
            </a:r>
          </a:p>
          <a:p>
            <a:r>
              <a:rPr lang="en-US" sz="1500" b="1" dirty="0" smtClean="0">
                <a:solidFill>
                  <a:srgbClr val="00B050"/>
                </a:solidFill>
              </a:rPr>
              <a:t>Step-5:</a:t>
            </a:r>
            <a:r>
              <a:rPr lang="en-US" sz="1500" dirty="0" smtClean="0">
                <a:solidFill>
                  <a:schemeClr val="tx1"/>
                </a:solidFill>
              </a:rPr>
              <a:t> Recursively make new decision trees using the subsets of the dataset created in step -3. Continue this process until a stage is reached where you cannot further classify the nodes and called the final node as a leaf node</a:t>
            </a:r>
            <a:r>
              <a:rPr lang="en-US" dirty="0" smtClean="0">
                <a:solidFill>
                  <a:schemeClr val="tx1"/>
                </a:solidFill>
              </a:rPr>
              <a:t>.</a:t>
            </a:r>
            <a:endParaRPr lang="en-US" dirty="0">
              <a:solidFill>
                <a:schemeClr val="tx1"/>
              </a:solidFill>
            </a:endParaRPr>
          </a:p>
        </p:txBody>
      </p:sp>
    </p:spTree>
    <p:extLst>
      <p:ext uri="{BB962C8B-B14F-4D97-AF65-F5344CB8AC3E}">
        <p14:creationId xmlns="" xmlns:p14="http://schemas.microsoft.com/office/powerpoint/2010/main" val="162638601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isual-Representation-of-Extra-Trees-Classifier.ppm (354×189)">
            <a:extLst>
              <a:ext uri="{FF2B5EF4-FFF2-40B4-BE49-F238E27FC236}">
                <a16:creationId xmlns="" xmlns:a16="http://schemas.microsoft.com/office/drawing/2014/main" id="{8847D866-3197-F939-C572-D05616A70FC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898064" y="1163956"/>
            <a:ext cx="3732977" cy="3259188"/>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3938419A-9E0A-45D2-9A85-C6953DEB6ED8}"/>
              </a:ext>
            </a:extLst>
          </p:cNvPr>
          <p:cNvSpPr txBox="1"/>
          <p:nvPr/>
        </p:nvSpPr>
        <p:spPr>
          <a:xfrm>
            <a:off x="701749" y="482009"/>
            <a:ext cx="6318176" cy="461665"/>
          </a:xfrm>
          <a:prstGeom prst="rect">
            <a:avLst/>
          </a:prstGeom>
          <a:noFill/>
        </p:spPr>
        <p:txBody>
          <a:bodyPr wrap="square" rtlCol="0">
            <a:spAutoFit/>
          </a:bodyPr>
          <a:lstStyle/>
          <a:p>
            <a:r>
              <a:rPr lang="en-US" sz="2400" u="sng" dirty="0">
                <a:solidFill>
                  <a:srgbClr val="FFFF00"/>
                </a:solidFill>
                <a:latin typeface="Lucida Bright" panose="02040602050505020304" pitchFamily="18" charset="0"/>
              </a:rPr>
              <a:t>EXTRA TREE CLASSIFIER (ETC</a:t>
            </a:r>
            <a:r>
              <a:rPr lang="en-US" sz="2400" u="sng" dirty="0" smtClean="0">
                <a:solidFill>
                  <a:srgbClr val="FFFF00"/>
                </a:solidFill>
                <a:latin typeface="Lucida Bright" panose="02040602050505020304" pitchFamily="18" charset="0"/>
              </a:rPr>
              <a:t>) Algorithm</a:t>
            </a:r>
            <a:endParaRPr lang="en-IN" sz="2400" u="sng" dirty="0">
              <a:solidFill>
                <a:srgbClr val="FFFF00"/>
              </a:solidFill>
              <a:latin typeface="Lucida Bright" panose="02040602050505020304" pitchFamily="18" charset="0"/>
            </a:endParaRPr>
          </a:p>
        </p:txBody>
      </p:sp>
      <p:grpSp>
        <p:nvGrpSpPr>
          <p:cNvPr id="2" name="Group 1">
            <a:extLst>
              <a:ext uri="{FF2B5EF4-FFF2-40B4-BE49-F238E27FC236}">
                <a16:creationId xmlns="" xmlns:a16="http://schemas.microsoft.com/office/drawing/2014/main" id="{C98D7C34-5F89-F23F-D1E1-0894F3AFD1EB}"/>
              </a:ext>
            </a:extLst>
          </p:cNvPr>
          <p:cNvGrpSpPr/>
          <p:nvPr/>
        </p:nvGrpSpPr>
        <p:grpSpPr>
          <a:xfrm>
            <a:off x="311700" y="4714100"/>
            <a:ext cx="8753625" cy="553968"/>
            <a:chOff x="311700" y="4714100"/>
            <a:chExt cx="8753625" cy="553968"/>
          </a:xfrm>
        </p:grpSpPr>
        <p:cxnSp>
          <p:nvCxnSpPr>
            <p:cNvPr id="3" name="Google Shape;136;p20">
              <a:extLst>
                <a:ext uri="{FF2B5EF4-FFF2-40B4-BE49-F238E27FC236}">
                  <a16:creationId xmlns="" xmlns:a16="http://schemas.microsoft.com/office/drawing/2014/main" id="{1380B420-0A7C-E957-EE29-07D5CD2309B9}"/>
                </a:ext>
              </a:extLst>
            </p:cNvPr>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5" name="Google Shape;63;p13">
              <a:extLst>
                <a:ext uri="{FF2B5EF4-FFF2-40B4-BE49-F238E27FC236}">
                  <a16:creationId xmlns="" xmlns:a16="http://schemas.microsoft.com/office/drawing/2014/main" id="{6F0A90A6-0070-B966-0424-8556803B56C3}"/>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6" name="Google Shape;62;p13">
              <a:extLst>
                <a:ext uri="{FF2B5EF4-FFF2-40B4-BE49-F238E27FC236}">
                  <a16:creationId xmlns="" xmlns:a16="http://schemas.microsoft.com/office/drawing/2014/main" id="{7B28E247-BB16-A382-C4AF-8F14EBFA9238}"/>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7" name="Google Shape;64;p13">
              <a:extLst>
                <a:ext uri="{FF2B5EF4-FFF2-40B4-BE49-F238E27FC236}">
                  <a16:creationId xmlns="" xmlns:a16="http://schemas.microsoft.com/office/drawing/2014/main" id="{C393E621-E654-9735-38DE-8A2B24051319}"/>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23/80</a:t>
              </a:r>
              <a:endParaRPr sz="1200" b="1" dirty="0">
                <a:solidFill>
                  <a:schemeClr val="dk1"/>
                </a:solidFill>
              </a:endParaRPr>
            </a:p>
          </p:txBody>
        </p:sp>
      </p:grpSp>
      <p:sp>
        <p:nvSpPr>
          <p:cNvPr id="9" name="Rectangle 8"/>
          <p:cNvSpPr/>
          <p:nvPr/>
        </p:nvSpPr>
        <p:spPr>
          <a:xfrm>
            <a:off x="783021" y="1127819"/>
            <a:ext cx="4093779" cy="3323987"/>
          </a:xfrm>
          <a:prstGeom prst="rect">
            <a:avLst/>
          </a:prstGeom>
        </p:spPr>
        <p:txBody>
          <a:bodyPr wrap="square">
            <a:spAutoFit/>
          </a:bodyPr>
          <a:lstStyle/>
          <a:p>
            <a:r>
              <a:rPr lang="en-US" dirty="0" smtClean="0">
                <a:solidFill>
                  <a:schemeClr val="tx1"/>
                </a:solidFill>
                <a:latin typeface="Lucida Bright" pitchFamily="18" charset="0"/>
              </a:rPr>
              <a:t>The extra trees algorithm, like the random forests algorithm, creates many decision trees, but the sampling for each tree is random, without replacement. This creates a dataset for each tree with unique samples. A specific number of features, from the total set of features, are also selected randomly for each tree. The most important and unique characteristic of extra trees is the random selection of a splitting value for a feature. Instead of calculating a locally optimal value using </a:t>
            </a:r>
            <a:r>
              <a:rPr lang="en-US" dirty="0" err="1" smtClean="0">
                <a:solidFill>
                  <a:schemeClr val="tx1"/>
                </a:solidFill>
                <a:latin typeface="Lucida Bright" pitchFamily="18" charset="0"/>
              </a:rPr>
              <a:t>Gini</a:t>
            </a:r>
            <a:r>
              <a:rPr lang="en-US" dirty="0" smtClean="0">
                <a:solidFill>
                  <a:schemeClr val="tx1"/>
                </a:solidFill>
                <a:latin typeface="Lucida Bright" pitchFamily="18" charset="0"/>
              </a:rPr>
              <a:t> or entropy to split the data, the algorithm randomly selects a split value. This makes the trees diversified and uncorrelated.</a:t>
            </a:r>
            <a:endParaRPr lang="en-US" dirty="0">
              <a:solidFill>
                <a:schemeClr val="tx1"/>
              </a:solidFill>
              <a:latin typeface="Lucida Bright" pitchFamily="18" charset="0"/>
            </a:endParaRPr>
          </a:p>
        </p:txBody>
      </p:sp>
    </p:spTree>
    <p:extLst>
      <p:ext uri="{BB962C8B-B14F-4D97-AF65-F5344CB8AC3E}">
        <p14:creationId xmlns="" xmlns:p14="http://schemas.microsoft.com/office/powerpoint/2010/main" val="56019387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solidFill>
                  <a:srgbClr val="FFFF00"/>
                </a:solidFill>
                <a:latin typeface="Lucida Bright" panose="02040602050505020304" pitchFamily="18" charset="0"/>
              </a:rPr>
              <a:t>MACHINE LEARNING ALGORITHMS(used for breast cancer dataset)</a:t>
            </a:r>
            <a:endParaRPr u="sng" dirty="0">
              <a:solidFill>
                <a:srgbClr val="FFFF00"/>
              </a:solidFill>
              <a:latin typeface="Lucida Bright" panose="02040602050505020304" pitchFamily="18" charset="0"/>
            </a:endParaRPr>
          </a:p>
        </p:txBody>
      </p:sp>
      <p:sp>
        <p:nvSpPr>
          <p:cNvPr id="135" name="Google Shape;135;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l" rtl="0">
              <a:lnSpc>
                <a:spcPct val="115000"/>
              </a:lnSpc>
              <a:spcBef>
                <a:spcPts val="0"/>
              </a:spcBef>
              <a:spcAft>
                <a:spcPts val="0"/>
              </a:spcAft>
              <a:buSzPts val="1600"/>
              <a:buChar char="●"/>
            </a:pPr>
            <a:endParaRPr lang="en-GB" sz="1600" dirty="0">
              <a:latin typeface="Lucida Bright" panose="02040602050505020304" pitchFamily="18" charset="0"/>
            </a:endParaRPr>
          </a:p>
          <a:p>
            <a:pPr marL="457200" lvl="0" indent="-330200" algn="l" rtl="0">
              <a:lnSpc>
                <a:spcPct val="115000"/>
              </a:lnSpc>
              <a:spcBef>
                <a:spcPts val="0"/>
              </a:spcBef>
              <a:spcAft>
                <a:spcPts val="0"/>
              </a:spcAft>
              <a:buSzPts val="1600"/>
              <a:buChar char="●"/>
            </a:pPr>
            <a:endParaRPr lang="en-GB" sz="1600" dirty="0">
              <a:latin typeface="Lucida Bright" panose="02040602050505020304" pitchFamily="18" charset="0"/>
            </a:endParaRPr>
          </a:p>
          <a:p>
            <a:pPr marL="457200" lvl="0" indent="-330200" algn="l" rtl="0">
              <a:lnSpc>
                <a:spcPct val="115000"/>
              </a:lnSpc>
              <a:spcBef>
                <a:spcPts val="0"/>
              </a:spcBef>
              <a:spcAft>
                <a:spcPts val="0"/>
              </a:spcAft>
              <a:buSzPts val="1600"/>
              <a:buChar char="●"/>
            </a:pPr>
            <a:endParaRPr lang="en-GB" sz="1600" dirty="0">
              <a:latin typeface="Lucida Bright" panose="02040602050505020304" pitchFamily="18" charset="0"/>
            </a:endParaRPr>
          </a:p>
          <a:p>
            <a:pPr marL="457200" lvl="0" indent="-330200" algn="l" rtl="0">
              <a:lnSpc>
                <a:spcPct val="115000"/>
              </a:lnSpc>
              <a:spcBef>
                <a:spcPts val="0"/>
              </a:spcBef>
              <a:spcAft>
                <a:spcPts val="0"/>
              </a:spcAft>
              <a:buSzPts val="1600"/>
              <a:buChar char="●"/>
            </a:pPr>
            <a:r>
              <a:rPr lang="en-GB" sz="1600" dirty="0">
                <a:latin typeface="Lucida Bright" panose="02040602050505020304" pitchFamily="18" charset="0"/>
              </a:rPr>
              <a:t>Decision Tree</a:t>
            </a:r>
          </a:p>
          <a:p>
            <a:pPr marL="457200" lvl="0" indent="-330200" algn="l" rtl="0">
              <a:lnSpc>
                <a:spcPct val="115000"/>
              </a:lnSpc>
              <a:spcBef>
                <a:spcPts val="0"/>
              </a:spcBef>
              <a:spcAft>
                <a:spcPts val="0"/>
              </a:spcAft>
              <a:buSzPts val="1600"/>
              <a:buChar char="●"/>
            </a:pPr>
            <a:r>
              <a:rPr lang="en-GB" sz="1600" dirty="0">
                <a:latin typeface="Lucida Bright" panose="02040602050505020304" pitchFamily="18" charset="0"/>
              </a:rPr>
              <a:t>Linear Discriminant Analysis</a:t>
            </a:r>
          </a:p>
          <a:p>
            <a:pPr marL="457200" lvl="0" indent="-330200" algn="l" rtl="0">
              <a:lnSpc>
                <a:spcPct val="115000"/>
              </a:lnSpc>
              <a:spcBef>
                <a:spcPts val="0"/>
              </a:spcBef>
              <a:spcAft>
                <a:spcPts val="0"/>
              </a:spcAft>
              <a:buSzPts val="1600"/>
              <a:buChar char="●"/>
            </a:pPr>
            <a:r>
              <a:rPr lang="en-GB" sz="1600" dirty="0">
                <a:latin typeface="Lucida Bright" panose="02040602050505020304" pitchFamily="18" charset="0"/>
              </a:rPr>
              <a:t>Adaptive Boosting (AdaBoost)</a:t>
            </a:r>
          </a:p>
          <a:p>
            <a:pPr marL="457200" lvl="0" indent="-330200" algn="l" rtl="0">
              <a:lnSpc>
                <a:spcPct val="115000"/>
              </a:lnSpc>
              <a:spcBef>
                <a:spcPts val="0"/>
              </a:spcBef>
              <a:spcAft>
                <a:spcPts val="0"/>
              </a:spcAft>
              <a:buSzPts val="1600"/>
              <a:buChar char="●"/>
            </a:pPr>
            <a:r>
              <a:rPr lang="en-GB" sz="1600" dirty="0">
                <a:latin typeface="Lucida Bright" panose="02040602050505020304" pitchFamily="18" charset="0"/>
              </a:rPr>
              <a:t>Extra Trees Classifier</a:t>
            </a:r>
          </a:p>
          <a:p>
            <a:pPr marL="127000" lvl="0" indent="0" algn="l" rtl="0">
              <a:lnSpc>
                <a:spcPct val="115000"/>
              </a:lnSpc>
              <a:spcBef>
                <a:spcPts val="0"/>
              </a:spcBef>
              <a:spcAft>
                <a:spcPts val="0"/>
              </a:spcAft>
              <a:buSzPts val="1600"/>
              <a:buNone/>
            </a:pPr>
            <a:endParaRPr sz="1600" dirty="0">
              <a:latin typeface="Lucida Bright" panose="02040602050505020304" pitchFamily="18" charset="0"/>
            </a:endParaRPr>
          </a:p>
          <a:p>
            <a:pPr marL="457200" lvl="0" indent="0" algn="l" rtl="0">
              <a:lnSpc>
                <a:spcPct val="115000"/>
              </a:lnSpc>
              <a:spcBef>
                <a:spcPts val="0"/>
              </a:spcBef>
              <a:spcAft>
                <a:spcPts val="0"/>
              </a:spcAft>
              <a:buNone/>
            </a:pPr>
            <a:endParaRPr sz="1600" dirty="0">
              <a:latin typeface="Lucida Bright" panose="02040602050505020304" pitchFamily="18" charset="0"/>
            </a:endParaRPr>
          </a:p>
        </p:txBody>
      </p:sp>
      <p:grpSp>
        <p:nvGrpSpPr>
          <p:cNvPr id="6" name="Group 5">
            <a:extLst>
              <a:ext uri="{FF2B5EF4-FFF2-40B4-BE49-F238E27FC236}">
                <a16:creationId xmlns="" xmlns:a16="http://schemas.microsoft.com/office/drawing/2014/main" id="{7F401A2B-B9F7-C14F-EFB8-4ACFF2153032}"/>
              </a:ext>
            </a:extLst>
          </p:cNvPr>
          <p:cNvGrpSpPr/>
          <p:nvPr/>
        </p:nvGrpSpPr>
        <p:grpSpPr>
          <a:xfrm>
            <a:off x="311700" y="4714100"/>
            <a:ext cx="8753625" cy="553968"/>
            <a:chOff x="311700" y="4714100"/>
            <a:chExt cx="8753625" cy="553968"/>
          </a:xfrm>
        </p:grpSpPr>
        <p:cxnSp>
          <p:nvCxnSpPr>
            <p:cNvPr id="136" name="Google Shape;136;p20"/>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041DE8B7-7444-DE1A-D6BA-B6C0152DB149}"/>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57E6DF3A-1BAF-DE97-E1AE-0E5B2E0B863F}"/>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2AEDDE6E-520D-16B0-6ED3-F0DE9C19A674}"/>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24/80</a:t>
              </a:r>
              <a:endParaRPr sz="1200" b="1" dirty="0">
                <a:solidFill>
                  <a:schemeClr val="dk1"/>
                </a:solidFill>
              </a:endParaRPr>
            </a:p>
          </p:txBody>
        </p:sp>
      </p:grpSp>
    </p:spTree>
    <p:extLst>
      <p:ext uri="{BB962C8B-B14F-4D97-AF65-F5344CB8AC3E}">
        <p14:creationId xmlns="" xmlns:p14="http://schemas.microsoft.com/office/powerpoint/2010/main" val="204288925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344050" y="208757"/>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solidFill>
                  <a:srgbClr val="FFFF00"/>
                </a:solidFill>
                <a:latin typeface="Lucida Bright" panose="02040602050505020304" pitchFamily="18" charset="0"/>
              </a:rPr>
              <a:t>FLOW CHART &amp; ALGORITHM : NORMAL LEARNING</a:t>
            </a:r>
            <a:endParaRPr u="sng" dirty="0">
              <a:solidFill>
                <a:srgbClr val="FFFF00"/>
              </a:solidFill>
              <a:latin typeface="Lucida Bright" panose="02040602050505020304" pitchFamily="18" charset="0"/>
            </a:endParaRPr>
          </a:p>
        </p:txBody>
      </p:sp>
      <p:cxnSp>
        <p:nvCxnSpPr>
          <p:cNvPr id="92" name="Google Shape;92;p16"/>
          <p:cNvCxnSpPr>
            <a:cxnSpLocks/>
          </p:cNvCxnSpPr>
          <p:nvPr/>
        </p:nvCxnSpPr>
        <p:spPr>
          <a:xfrm>
            <a:off x="257650" y="4761800"/>
            <a:ext cx="8687876" cy="0"/>
          </a:xfrm>
          <a:prstGeom prst="straightConnector1">
            <a:avLst/>
          </a:prstGeom>
          <a:noFill/>
          <a:ln w="9525" cap="flat" cmpd="sng">
            <a:solidFill>
              <a:schemeClr val="dk1"/>
            </a:solidFill>
            <a:prstDash val="solid"/>
            <a:round/>
            <a:headEnd type="none" w="med" len="med"/>
            <a:tailEnd type="none" w="med" len="med"/>
          </a:ln>
        </p:spPr>
      </p:cxnSp>
      <p:sp>
        <p:nvSpPr>
          <p:cNvPr id="96" name="Google Shape;96;p16"/>
          <p:cNvSpPr txBox="1"/>
          <p:nvPr/>
        </p:nvSpPr>
        <p:spPr>
          <a:xfrm>
            <a:off x="8367823" y="4714100"/>
            <a:ext cx="637954"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25/80</a:t>
            </a:r>
            <a:endParaRPr sz="1200" b="1" dirty="0">
              <a:solidFill>
                <a:schemeClr val="dk1"/>
              </a:solidFill>
            </a:endParaRPr>
          </a:p>
        </p:txBody>
      </p:sp>
      <p:sp>
        <p:nvSpPr>
          <p:cNvPr id="2" name="Google Shape;63;p13">
            <a:extLst>
              <a:ext uri="{FF2B5EF4-FFF2-40B4-BE49-F238E27FC236}">
                <a16:creationId xmlns="" xmlns:a16="http://schemas.microsoft.com/office/drawing/2014/main" id="{3286C6C3-DFB9-4CE7-80D3-86C0901F1533}"/>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pic>
        <p:nvPicPr>
          <p:cNvPr id="7" name="Picture 6">
            <a:extLst>
              <a:ext uri="{FF2B5EF4-FFF2-40B4-BE49-F238E27FC236}">
                <a16:creationId xmlns="" xmlns:a16="http://schemas.microsoft.com/office/drawing/2014/main" id="{A836EC79-FAB2-C662-0A56-87A3822AE42E}"/>
              </a:ext>
            </a:extLst>
          </p:cNvPr>
          <p:cNvPicPr>
            <a:picLocks noChangeAspect="1"/>
          </p:cNvPicPr>
          <p:nvPr/>
        </p:nvPicPr>
        <p:blipFill>
          <a:blip r:embed="rId3"/>
          <a:stretch>
            <a:fillRect/>
          </a:stretch>
        </p:blipFill>
        <p:spPr>
          <a:xfrm>
            <a:off x="311700" y="805307"/>
            <a:ext cx="3267928" cy="3879097"/>
          </a:xfrm>
          <a:prstGeom prst="rect">
            <a:avLst/>
          </a:prstGeom>
        </p:spPr>
      </p:pic>
      <p:sp>
        <p:nvSpPr>
          <p:cNvPr id="8" name="Rectangle 7">
            <a:extLst>
              <a:ext uri="{FF2B5EF4-FFF2-40B4-BE49-F238E27FC236}">
                <a16:creationId xmlns="" xmlns:a16="http://schemas.microsoft.com/office/drawing/2014/main" id="{D54344D5-5A29-E935-A344-7EE2668DD5BF}"/>
              </a:ext>
            </a:extLst>
          </p:cNvPr>
          <p:cNvSpPr/>
          <p:nvPr/>
        </p:nvSpPr>
        <p:spPr>
          <a:xfrm>
            <a:off x="3863163" y="813249"/>
            <a:ext cx="4791739" cy="3900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 xmlns:a16="http://schemas.microsoft.com/office/drawing/2014/main" id="{EB4A367E-7B0F-0930-7A99-D2724A0FDC13}"/>
              </a:ext>
            </a:extLst>
          </p:cNvPr>
          <p:cNvSpPr txBox="1"/>
          <p:nvPr/>
        </p:nvSpPr>
        <p:spPr>
          <a:xfrm>
            <a:off x="4104166" y="871109"/>
            <a:ext cx="4626343" cy="3801041"/>
          </a:xfrm>
          <a:prstGeom prst="rect">
            <a:avLst/>
          </a:prstGeom>
          <a:noFill/>
        </p:spPr>
        <p:txBody>
          <a:bodyPr wrap="square" rtlCol="0">
            <a:spAutoFit/>
          </a:bodyPr>
          <a:lstStyle/>
          <a:p>
            <a:endParaRPr lang="en-GB" sz="100" dirty="0">
              <a:solidFill>
                <a:schemeClr val="tx1"/>
              </a:solidFill>
              <a:latin typeface="Lucida Bright" panose="02040602050505020304" pitchFamily="18" charset="0"/>
            </a:endParaRPr>
          </a:p>
          <a:p>
            <a:r>
              <a:rPr lang="en-GB" sz="800" b="1" dirty="0">
                <a:solidFill>
                  <a:schemeClr val="tx1"/>
                </a:solidFill>
                <a:latin typeface="Lucida Bright" panose="02040602050505020304" pitchFamily="18" charset="0"/>
              </a:rPr>
              <a:t>Cancer</a:t>
            </a:r>
            <a:r>
              <a:rPr lang="en-GB" sz="800" dirty="0">
                <a:solidFill>
                  <a:schemeClr val="tx1"/>
                </a:solidFill>
                <a:latin typeface="Lucida Bright" panose="02040602050505020304" pitchFamily="18" charset="0"/>
              </a:rPr>
              <a:t>_</a:t>
            </a:r>
            <a:r>
              <a:rPr lang="en-GB" sz="800" b="1" dirty="0">
                <a:solidFill>
                  <a:schemeClr val="tx1"/>
                </a:solidFill>
                <a:latin typeface="Lucida Bright" panose="02040602050505020304" pitchFamily="18" charset="0"/>
              </a:rPr>
              <a:t>Normal</a:t>
            </a:r>
            <a:r>
              <a:rPr lang="en-GB" sz="800" dirty="0">
                <a:solidFill>
                  <a:schemeClr val="tx1"/>
                </a:solidFill>
                <a:latin typeface="Lucida Bright" panose="02040602050505020304" pitchFamily="18" charset="0"/>
              </a:rPr>
              <a:t> ()</a:t>
            </a:r>
          </a:p>
          <a:p>
            <a:r>
              <a:rPr lang="en-GB" sz="800" b="1" dirty="0">
                <a:solidFill>
                  <a:schemeClr val="tx1"/>
                </a:solidFill>
                <a:latin typeface="Lucida Bright" panose="02040602050505020304" pitchFamily="18" charset="0"/>
              </a:rPr>
              <a:t>Input</a:t>
            </a:r>
            <a:r>
              <a:rPr lang="en-GB" sz="800" dirty="0">
                <a:solidFill>
                  <a:schemeClr val="tx1"/>
                </a:solidFill>
                <a:latin typeface="Lucida Bright" panose="02040602050505020304" pitchFamily="18" charset="0"/>
              </a:rPr>
              <a:t>: Local dataset D for in the normal learning system</a:t>
            </a:r>
          </a:p>
          <a:p>
            <a:r>
              <a:rPr lang="en-GB" sz="800" b="1" dirty="0">
                <a:solidFill>
                  <a:schemeClr val="tx1"/>
                </a:solidFill>
                <a:latin typeface="Lucida Bright" panose="02040602050505020304" pitchFamily="18" charset="0"/>
              </a:rPr>
              <a:t>Output: </a:t>
            </a:r>
            <a:r>
              <a:rPr lang="en-GB" sz="800" dirty="0">
                <a:solidFill>
                  <a:schemeClr val="tx1"/>
                </a:solidFill>
                <a:latin typeface="Lucida Bright" panose="02040602050505020304" pitchFamily="18" charset="0"/>
              </a:rPr>
              <a:t>Trained best model</a:t>
            </a:r>
          </a:p>
          <a:p>
            <a:r>
              <a:rPr lang="en-GB" sz="800" b="1" dirty="0">
                <a:solidFill>
                  <a:schemeClr val="tx1"/>
                </a:solidFill>
                <a:latin typeface="Lucida Bright" panose="02040602050505020304" pitchFamily="18" charset="0"/>
              </a:rPr>
              <a:t>BEGIN :</a:t>
            </a:r>
          </a:p>
          <a:p>
            <a:pPr lvl="2"/>
            <a:r>
              <a:rPr lang="en-GB" sz="800" dirty="0">
                <a:solidFill>
                  <a:schemeClr val="tx1"/>
                </a:solidFill>
                <a:latin typeface="Lucida Bright" panose="02040602050505020304" pitchFamily="18" charset="0"/>
              </a:rPr>
              <a:t>1. Load the dataset</a:t>
            </a:r>
          </a:p>
          <a:p>
            <a:pPr lvl="2"/>
            <a:r>
              <a:rPr lang="en-GB" sz="800" dirty="0">
                <a:solidFill>
                  <a:schemeClr val="tx1"/>
                </a:solidFill>
                <a:latin typeface="Lucida Bright" panose="02040602050505020304" pitchFamily="18" charset="0"/>
              </a:rPr>
              <a:t>2. Preprocess the data</a:t>
            </a:r>
          </a:p>
          <a:p>
            <a:pPr lvl="2"/>
            <a:r>
              <a:rPr lang="en-GB" sz="800" dirty="0">
                <a:solidFill>
                  <a:schemeClr val="tx1"/>
                </a:solidFill>
                <a:latin typeface="Lucida Bright" panose="02040602050505020304" pitchFamily="18" charset="0"/>
              </a:rPr>
              <a:t>    - Handle missing values</a:t>
            </a:r>
          </a:p>
          <a:p>
            <a:pPr lvl="2"/>
            <a:r>
              <a:rPr lang="en-GB" sz="800" dirty="0">
                <a:solidFill>
                  <a:schemeClr val="tx1"/>
                </a:solidFill>
                <a:latin typeface="Lucida Bright" panose="02040602050505020304" pitchFamily="18" charset="0"/>
              </a:rPr>
              <a:t>    - Deal with outliers</a:t>
            </a:r>
          </a:p>
          <a:p>
            <a:pPr lvl="2"/>
            <a:r>
              <a:rPr lang="en-GB" sz="800" dirty="0">
                <a:solidFill>
                  <a:schemeClr val="tx1"/>
                </a:solidFill>
                <a:latin typeface="Lucida Bright" panose="02040602050505020304" pitchFamily="18" charset="0"/>
              </a:rPr>
              <a:t>    - Scale and normalize data</a:t>
            </a:r>
          </a:p>
          <a:p>
            <a:pPr lvl="2"/>
            <a:r>
              <a:rPr lang="en-GB" sz="800" dirty="0">
                <a:solidFill>
                  <a:schemeClr val="tx1"/>
                </a:solidFill>
                <a:latin typeface="Lucida Bright" panose="02040602050505020304" pitchFamily="18" charset="0"/>
              </a:rPr>
              <a:t>3. Split the dataset into training and testing sets</a:t>
            </a:r>
          </a:p>
          <a:p>
            <a:pPr lvl="2"/>
            <a:r>
              <a:rPr lang="en-GB" sz="800" dirty="0">
                <a:solidFill>
                  <a:schemeClr val="tx1"/>
                </a:solidFill>
                <a:latin typeface="Lucida Bright" panose="02040602050505020304" pitchFamily="18" charset="0"/>
              </a:rPr>
              <a:t>    - Call the function train_test_split_ 1()</a:t>
            </a:r>
          </a:p>
          <a:p>
            <a:pPr lvl="2"/>
            <a:r>
              <a:rPr lang="en-GB" sz="800" dirty="0">
                <a:solidFill>
                  <a:schemeClr val="tx1"/>
                </a:solidFill>
                <a:latin typeface="Lucida Bright" panose="02040602050505020304" pitchFamily="18" charset="0"/>
              </a:rPr>
              <a:t>     - Call the function train_test_split_ 2()</a:t>
            </a:r>
          </a:p>
          <a:p>
            <a:pPr lvl="2"/>
            <a:r>
              <a:rPr lang="en-GB" sz="800" dirty="0">
                <a:solidFill>
                  <a:schemeClr val="tx1"/>
                </a:solidFill>
                <a:latin typeface="Lucida Bright" panose="02040602050505020304" pitchFamily="18" charset="0"/>
              </a:rPr>
              <a:t>     - Call the function train_test_split_ 3()</a:t>
            </a:r>
          </a:p>
          <a:p>
            <a:pPr lvl="2"/>
            <a:r>
              <a:rPr lang="en-GB" sz="800" dirty="0">
                <a:solidFill>
                  <a:schemeClr val="tx1"/>
                </a:solidFill>
                <a:latin typeface="Lucida Bright" panose="02040602050505020304" pitchFamily="18" charset="0"/>
              </a:rPr>
              <a:t>4. Implement cross-validation on the training set</a:t>
            </a:r>
          </a:p>
          <a:p>
            <a:pPr lvl="2"/>
            <a:r>
              <a:rPr lang="en-GB" sz="800" dirty="0">
                <a:solidFill>
                  <a:schemeClr val="tx1"/>
                </a:solidFill>
                <a:latin typeface="Lucida Bright" panose="02040602050505020304" pitchFamily="18" charset="0"/>
              </a:rPr>
              <a:t>    - Choose a cross-validation technique (e.g., k-fold, stratified k-fold, etc.)</a:t>
            </a:r>
          </a:p>
          <a:p>
            <a:pPr lvl="2"/>
            <a:r>
              <a:rPr lang="en-GB" sz="800" dirty="0">
                <a:solidFill>
                  <a:schemeClr val="tx1"/>
                </a:solidFill>
                <a:latin typeface="Lucida Bright" panose="02040602050505020304" pitchFamily="18" charset="0"/>
              </a:rPr>
              <a:t>    - Call the function cross_validate()</a:t>
            </a:r>
          </a:p>
          <a:p>
            <a:pPr lvl="2"/>
            <a:r>
              <a:rPr lang="en-GB" sz="800" dirty="0">
                <a:solidFill>
                  <a:schemeClr val="tx1"/>
                </a:solidFill>
                <a:latin typeface="Lucida Bright" panose="02040602050505020304" pitchFamily="18" charset="0"/>
              </a:rPr>
              <a:t>5. Perform hyperparameter tuning to optimize the model's performance</a:t>
            </a:r>
          </a:p>
          <a:p>
            <a:pPr lvl="2"/>
            <a:r>
              <a:rPr lang="en-GB" sz="800" dirty="0">
                <a:solidFill>
                  <a:schemeClr val="tx1"/>
                </a:solidFill>
                <a:latin typeface="Lucida Bright" panose="02040602050505020304" pitchFamily="18" charset="0"/>
              </a:rPr>
              <a:t>    - Choose a technique (e.g., grid search, randomized search)</a:t>
            </a:r>
          </a:p>
          <a:p>
            <a:pPr lvl="2"/>
            <a:r>
              <a:rPr lang="en-GB" sz="800" dirty="0">
                <a:solidFill>
                  <a:schemeClr val="tx1"/>
                </a:solidFill>
                <a:latin typeface="Lucida Bright" panose="02040602050505020304" pitchFamily="18" charset="0"/>
              </a:rPr>
              <a:t>    - Call the function hyperparameter_tuning()</a:t>
            </a:r>
          </a:p>
          <a:p>
            <a:pPr lvl="2"/>
            <a:r>
              <a:rPr lang="en-GB" sz="800" dirty="0">
                <a:solidFill>
                  <a:schemeClr val="tx1"/>
                </a:solidFill>
                <a:latin typeface="Lucida Bright" panose="02040602050505020304" pitchFamily="18" charset="0"/>
              </a:rPr>
              <a:t>6. Train the model on the training set</a:t>
            </a:r>
          </a:p>
          <a:p>
            <a:pPr lvl="2"/>
            <a:r>
              <a:rPr lang="en-GB" sz="800" dirty="0">
                <a:solidFill>
                  <a:schemeClr val="tx1"/>
                </a:solidFill>
                <a:latin typeface="Lucida Bright" panose="02040602050505020304" pitchFamily="18" charset="0"/>
              </a:rPr>
              <a:t>    - Call the function fit()</a:t>
            </a:r>
          </a:p>
          <a:p>
            <a:pPr lvl="2"/>
            <a:r>
              <a:rPr lang="en-GB" sz="800" dirty="0">
                <a:solidFill>
                  <a:schemeClr val="tx1"/>
                </a:solidFill>
                <a:latin typeface="Lucida Bright" panose="02040602050505020304" pitchFamily="18" charset="0"/>
              </a:rPr>
              <a:t>7. Evaluate the model's performance on the testing set</a:t>
            </a:r>
          </a:p>
          <a:p>
            <a:pPr lvl="2"/>
            <a:r>
              <a:rPr lang="en-GB" sz="800" dirty="0">
                <a:solidFill>
                  <a:schemeClr val="tx1"/>
                </a:solidFill>
                <a:latin typeface="Lucida Bright" panose="02040602050505020304" pitchFamily="18" charset="0"/>
              </a:rPr>
              <a:t>    - Call the function predict_model()</a:t>
            </a:r>
          </a:p>
          <a:p>
            <a:pPr lvl="2"/>
            <a:r>
              <a:rPr lang="en-GB" sz="800" dirty="0">
                <a:solidFill>
                  <a:schemeClr val="tx1"/>
                </a:solidFill>
                <a:latin typeface="Lucida Bright" panose="02040602050505020304" pitchFamily="18" charset="0"/>
              </a:rPr>
              <a:t>    - Call the function evaluate_model()</a:t>
            </a:r>
          </a:p>
          <a:p>
            <a:pPr lvl="2"/>
            <a:r>
              <a:rPr lang="en-GB" sz="800" dirty="0">
                <a:solidFill>
                  <a:schemeClr val="tx1"/>
                </a:solidFill>
                <a:latin typeface="Lucida Bright" panose="02040602050505020304" pitchFamily="18" charset="0"/>
              </a:rPr>
              <a:t>8. Select the final model based on its performance</a:t>
            </a:r>
          </a:p>
          <a:p>
            <a:pPr lvl="2"/>
            <a:r>
              <a:rPr lang="en-GB" sz="800" dirty="0">
                <a:solidFill>
                  <a:schemeClr val="tx1"/>
                </a:solidFill>
                <a:latin typeface="Lucida Bright" panose="02040602050505020304" pitchFamily="18" charset="0"/>
              </a:rPr>
              <a:t>    - return best_model()  </a:t>
            </a:r>
          </a:p>
          <a:p>
            <a:pPr lvl="2"/>
            <a:r>
              <a:rPr lang="en-GB" sz="800" b="1" dirty="0">
                <a:solidFill>
                  <a:schemeClr val="tx1"/>
                </a:solidFill>
                <a:latin typeface="Lucida Bright" panose="02040602050505020304" pitchFamily="18" charset="0"/>
              </a:rPr>
              <a:t>END</a:t>
            </a:r>
          </a:p>
          <a:p>
            <a:pPr lvl="2"/>
            <a:r>
              <a:rPr lang="en-GB" sz="800" dirty="0">
                <a:solidFill>
                  <a:schemeClr val="tx1"/>
                </a:solidFill>
                <a:latin typeface="Lucida Bright" panose="02040602050505020304" pitchFamily="18" charset="0"/>
              </a:rPr>
              <a:t>Choose the model with the highest accuracy, precision, recall, or F1 score, depending on the problem's requirements.</a:t>
            </a:r>
          </a:p>
          <a:p>
            <a:endParaRPr lang="en-IN" sz="800" dirty="0"/>
          </a:p>
        </p:txBody>
      </p:sp>
      <p:sp>
        <p:nvSpPr>
          <p:cNvPr id="3" name="Google Shape;62;p13">
            <a:extLst>
              <a:ext uri="{FF2B5EF4-FFF2-40B4-BE49-F238E27FC236}">
                <a16:creationId xmlns="" xmlns:a16="http://schemas.microsoft.com/office/drawing/2014/main" id="{A7C3AE76-50D9-0D84-7980-9A953FF5432E}"/>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Tree>
    <p:extLst>
      <p:ext uri="{BB962C8B-B14F-4D97-AF65-F5344CB8AC3E}">
        <p14:creationId xmlns="" xmlns:p14="http://schemas.microsoft.com/office/powerpoint/2010/main" val="403840977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311700" y="24054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solidFill>
                  <a:srgbClr val="FFFF00"/>
                </a:solidFill>
                <a:latin typeface="Lucida Bright" panose="02040602050505020304" pitchFamily="18" charset="0"/>
              </a:rPr>
              <a:t>FLOW CHART &amp; ALGORITHM: FEDERATED LEARNING</a:t>
            </a:r>
            <a:endParaRPr u="sng" dirty="0">
              <a:solidFill>
                <a:srgbClr val="FFFF00"/>
              </a:solidFill>
              <a:latin typeface="Lucida Bright" panose="02040602050505020304" pitchFamily="18" charset="0"/>
            </a:endParaRPr>
          </a:p>
        </p:txBody>
      </p:sp>
      <p:cxnSp>
        <p:nvCxnSpPr>
          <p:cNvPr id="92" name="Google Shape;92;p16"/>
          <p:cNvCxnSpPr>
            <a:cxnSpLocks/>
          </p:cNvCxnSpPr>
          <p:nvPr/>
        </p:nvCxnSpPr>
        <p:spPr>
          <a:xfrm>
            <a:off x="257650" y="4761800"/>
            <a:ext cx="8680787" cy="0"/>
          </a:xfrm>
          <a:prstGeom prst="straightConnector1">
            <a:avLst/>
          </a:prstGeom>
          <a:noFill/>
          <a:ln w="9525" cap="flat" cmpd="sng">
            <a:solidFill>
              <a:schemeClr val="dk1"/>
            </a:solidFill>
            <a:prstDash val="solid"/>
            <a:round/>
            <a:headEnd type="none" w="med" len="med"/>
            <a:tailEnd type="none" w="med" len="med"/>
          </a:ln>
        </p:spPr>
      </p:cxnSp>
      <p:sp>
        <p:nvSpPr>
          <p:cNvPr id="96" name="Google Shape;96;p16"/>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26/80</a:t>
            </a:r>
            <a:endParaRPr sz="1200" b="1" dirty="0">
              <a:solidFill>
                <a:schemeClr val="dk1"/>
              </a:solidFill>
            </a:endParaRPr>
          </a:p>
        </p:txBody>
      </p:sp>
      <p:sp>
        <p:nvSpPr>
          <p:cNvPr id="2" name="Google Shape;63;p13">
            <a:extLst>
              <a:ext uri="{FF2B5EF4-FFF2-40B4-BE49-F238E27FC236}">
                <a16:creationId xmlns="" xmlns:a16="http://schemas.microsoft.com/office/drawing/2014/main" id="{3286C6C3-DFB9-4CE7-80D3-86C0901F1533}"/>
              </a:ext>
            </a:extLst>
          </p:cNvPr>
          <p:cNvSpPr txBox="1"/>
          <p:nvPr/>
        </p:nvSpPr>
        <p:spPr>
          <a:xfrm>
            <a:off x="6384050" y="4714100"/>
            <a:ext cx="1460100" cy="369300"/>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 xmlns:a16="http://schemas.microsoft.com/office/drawing/2014/main" id="{D54344D5-5A29-E935-A344-7EE2668DD5BF}"/>
              </a:ext>
            </a:extLst>
          </p:cNvPr>
          <p:cNvSpPr/>
          <p:nvPr/>
        </p:nvSpPr>
        <p:spPr>
          <a:xfrm>
            <a:off x="3867853" y="832034"/>
            <a:ext cx="4809218" cy="38297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 xmlns:a16="http://schemas.microsoft.com/office/drawing/2014/main" id="{EB4A367E-7B0F-0930-7A99-D2724A0FDC13}"/>
              </a:ext>
            </a:extLst>
          </p:cNvPr>
          <p:cNvSpPr txBox="1"/>
          <p:nvPr/>
        </p:nvSpPr>
        <p:spPr>
          <a:xfrm>
            <a:off x="4025967" y="904658"/>
            <a:ext cx="4716166" cy="3801041"/>
          </a:xfrm>
          <a:prstGeom prst="rect">
            <a:avLst/>
          </a:prstGeom>
          <a:noFill/>
        </p:spPr>
        <p:txBody>
          <a:bodyPr wrap="square" rtlCol="0">
            <a:spAutoFit/>
          </a:bodyPr>
          <a:lstStyle/>
          <a:p>
            <a:endParaRPr lang="en-GB" sz="100" dirty="0">
              <a:solidFill>
                <a:schemeClr val="tx1"/>
              </a:solidFill>
              <a:latin typeface="Lucida Bright" panose="02040602050505020304" pitchFamily="18" charset="0"/>
            </a:endParaRPr>
          </a:p>
          <a:p>
            <a:r>
              <a:rPr lang="en-GB" sz="800" b="1" dirty="0">
                <a:solidFill>
                  <a:schemeClr val="tx1"/>
                </a:solidFill>
                <a:latin typeface="Lucida Bright" panose="02040602050505020304" pitchFamily="18" charset="0"/>
              </a:rPr>
              <a:t>Cancer</a:t>
            </a:r>
            <a:r>
              <a:rPr lang="en-GB" sz="800" dirty="0">
                <a:solidFill>
                  <a:schemeClr val="tx1"/>
                </a:solidFill>
                <a:latin typeface="Lucida Bright" panose="02040602050505020304" pitchFamily="18" charset="0"/>
              </a:rPr>
              <a:t>_</a:t>
            </a:r>
            <a:r>
              <a:rPr lang="en-GB" sz="800" b="1" dirty="0">
                <a:solidFill>
                  <a:schemeClr val="tx1"/>
                </a:solidFill>
                <a:latin typeface="Lucida Bright" panose="02040602050505020304" pitchFamily="18" charset="0"/>
              </a:rPr>
              <a:t>Federated</a:t>
            </a:r>
            <a:r>
              <a:rPr lang="en-GB" sz="800" dirty="0">
                <a:solidFill>
                  <a:schemeClr val="tx1"/>
                </a:solidFill>
                <a:latin typeface="Lucida Bright" panose="02040602050505020304" pitchFamily="18" charset="0"/>
              </a:rPr>
              <a:t> ()</a:t>
            </a:r>
          </a:p>
          <a:p>
            <a:r>
              <a:rPr lang="en-GB" sz="800" b="1" dirty="0">
                <a:solidFill>
                  <a:schemeClr val="tx1"/>
                </a:solidFill>
                <a:latin typeface="Lucida Bright" panose="02040602050505020304" pitchFamily="18" charset="0"/>
              </a:rPr>
              <a:t>Input</a:t>
            </a:r>
            <a:r>
              <a:rPr lang="en-GB" sz="800" dirty="0">
                <a:solidFill>
                  <a:schemeClr val="tx1"/>
                </a:solidFill>
                <a:latin typeface="Lucida Bright" panose="02040602050505020304" pitchFamily="18" charset="0"/>
              </a:rPr>
              <a:t>: Local model parameters for the federated learning system</a:t>
            </a:r>
          </a:p>
          <a:p>
            <a:r>
              <a:rPr lang="en-GB" sz="800" b="1" dirty="0">
                <a:solidFill>
                  <a:schemeClr val="tx1"/>
                </a:solidFill>
                <a:latin typeface="Lucida Bright" panose="02040602050505020304" pitchFamily="18" charset="0"/>
              </a:rPr>
              <a:t>Output: </a:t>
            </a:r>
            <a:r>
              <a:rPr lang="en-GB" sz="800" dirty="0">
                <a:solidFill>
                  <a:schemeClr val="tx1"/>
                </a:solidFill>
                <a:latin typeface="Lucida Bright" panose="02040602050505020304" pitchFamily="18" charset="0"/>
              </a:rPr>
              <a:t>Trained best model</a:t>
            </a:r>
          </a:p>
          <a:p>
            <a:r>
              <a:rPr lang="en-GB" sz="800" b="1" dirty="0">
                <a:solidFill>
                  <a:schemeClr val="tx1"/>
                </a:solidFill>
                <a:latin typeface="Lucida Bright" panose="02040602050505020304" pitchFamily="18" charset="0"/>
              </a:rPr>
              <a:t>BEGIN : </a:t>
            </a:r>
          </a:p>
          <a:p>
            <a:pPr lvl="2"/>
            <a:r>
              <a:rPr lang="en-GB" sz="800" dirty="0">
                <a:solidFill>
                  <a:schemeClr val="tx1"/>
                </a:solidFill>
                <a:latin typeface="Lucida Bright" panose="02040602050505020304" pitchFamily="18" charset="0"/>
              </a:rPr>
              <a:t>1. Load the dataset</a:t>
            </a:r>
          </a:p>
          <a:p>
            <a:pPr lvl="2"/>
            <a:r>
              <a:rPr lang="en-GB" sz="800" dirty="0">
                <a:solidFill>
                  <a:schemeClr val="tx1"/>
                </a:solidFill>
                <a:latin typeface="Lucida Bright" panose="02040602050505020304" pitchFamily="18" charset="0"/>
              </a:rPr>
              <a:t>2. Preprocess the data</a:t>
            </a:r>
          </a:p>
          <a:p>
            <a:pPr lvl="2"/>
            <a:r>
              <a:rPr lang="en-GB" sz="800" dirty="0">
                <a:solidFill>
                  <a:schemeClr val="tx1"/>
                </a:solidFill>
                <a:latin typeface="Lucida Bright" panose="02040602050505020304" pitchFamily="18" charset="0"/>
              </a:rPr>
              <a:t>    - Handle missing values</a:t>
            </a:r>
          </a:p>
          <a:p>
            <a:pPr lvl="2"/>
            <a:r>
              <a:rPr lang="en-GB" sz="800" dirty="0">
                <a:solidFill>
                  <a:schemeClr val="tx1"/>
                </a:solidFill>
                <a:latin typeface="Lucida Bright" panose="02040602050505020304" pitchFamily="18" charset="0"/>
              </a:rPr>
              <a:t>    - Deal with outliers</a:t>
            </a:r>
          </a:p>
          <a:p>
            <a:pPr lvl="2"/>
            <a:r>
              <a:rPr lang="en-GB" sz="800" dirty="0">
                <a:solidFill>
                  <a:schemeClr val="tx1"/>
                </a:solidFill>
                <a:latin typeface="Lucida Bright" panose="02040602050505020304" pitchFamily="18" charset="0"/>
              </a:rPr>
              <a:t>    - Scale and normalize data</a:t>
            </a:r>
          </a:p>
          <a:p>
            <a:pPr lvl="2"/>
            <a:r>
              <a:rPr lang="en-GB" sz="800" dirty="0">
                <a:solidFill>
                  <a:schemeClr val="tx1"/>
                </a:solidFill>
                <a:latin typeface="Lucida Bright" panose="02040602050505020304" pitchFamily="18" charset="0"/>
              </a:rPr>
              <a:t>3. Split the dataset into training and testing sets</a:t>
            </a:r>
          </a:p>
          <a:p>
            <a:pPr lvl="2"/>
            <a:r>
              <a:rPr lang="en-GB" sz="800" dirty="0">
                <a:solidFill>
                  <a:schemeClr val="tx1"/>
                </a:solidFill>
                <a:latin typeface="Lucida Bright" panose="02040602050505020304" pitchFamily="18" charset="0"/>
              </a:rPr>
              <a:t>    - Call the function train_test_split()</a:t>
            </a:r>
          </a:p>
          <a:p>
            <a:pPr lvl="2"/>
            <a:r>
              <a:rPr lang="en-GB" sz="800" dirty="0">
                <a:solidFill>
                  <a:schemeClr val="tx1"/>
                </a:solidFill>
                <a:latin typeface="Lucida Bright" panose="02040602050505020304" pitchFamily="18" charset="0"/>
              </a:rPr>
              <a:t>4. Implement cross-validation on the training set</a:t>
            </a:r>
          </a:p>
          <a:p>
            <a:pPr lvl="2"/>
            <a:r>
              <a:rPr lang="en-GB" sz="800" dirty="0">
                <a:solidFill>
                  <a:schemeClr val="tx1"/>
                </a:solidFill>
                <a:latin typeface="Lucida Bright" panose="02040602050505020304" pitchFamily="18" charset="0"/>
              </a:rPr>
              <a:t>    - Choose a cross-validation technique (e.g., k-fold, stratified k-fold, etc.)</a:t>
            </a:r>
          </a:p>
          <a:p>
            <a:pPr lvl="2"/>
            <a:r>
              <a:rPr lang="en-GB" sz="800" dirty="0">
                <a:solidFill>
                  <a:schemeClr val="tx1"/>
                </a:solidFill>
                <a:latin typeface="Lucida Bright" panose="02040602050505020304" pitchFamily="18" charset="0"/>
              </a:rPr>
              <a:t>    - Call the function cross_validate()</a:t>
            </a:r>
          </a:p>
          <a:p>
            <a:pPr lvl="2"/>
            <a:r>
              <a:rPr lang="en-GB" sz="800" dirty="0">
                <a:solidFill>
                  <a:schemeClr val="tx1"/>
                </a:solidFill>
                <a:latin typeface="Lucida Bright" panose="02040602050505020304" pitchFamily="18" charset="0"/>
              </a:rPr>
              <a:t>5. Perform hyperparameter tuning to optimize the model's performance</a:t>
            </a:r>
          </a:p>
          <a:p>
            <a:pPr lvl="2"/>
            <a:r>
              <a:rPr lang="en-GB" sz="800" dirty="0">
                <a:solidFill>
                  <a:schemeClr val="tx1"/>
                </a:solidFill>
                <a:latin typeface="Lucida Bright" panose="02040602050505020304" pitchFamily="18" charset="0"/>
              </a:rPr>
              <a:t>    - Choose a technique (e.g., grid search, randomized search)</a:t>
            </a:r>
          </a:p>
          <a:p>
            <a:pPr lvl="2"/>
            <a:r>
              <a:rPr lang="en-GB" sz="800" dirty="0">
                <a:solidFill>
                  <a:schemeClr val="tx1"/>
                </a:solidFill>
                <a:latin typeface="Lucida Bright" panose="02040602050505020304" pitchFamily="18" charset="0"/>
              </a:rPr>
              <a:t>    - Call the function hyperparameter_tuning()</a:t>
            </a:r>
          </a:p>
          <a:p>
            <a:pPr lvl="2"/>
            <a:r>
              <a:rPr lang="en-GB" sz="800" dirty="0">
                <a:solidFill>
                  <a:schemeClr val="tx1"/>
                </a:solidFill>
                <a:latin typeface="Lucida Bright" panose="02040602050505020304" pitchFamily="18" charset="0"/>
              </a:rPr>
              <a:t>6. Train the model on the training set using Federated Learning</a:t>
            </a:r>
          </a:p>
          <a:p>
            <a:pPr lvl="2"/>
            <a:r>
              <a:rPr lang="en-GB" sz="800" dirty="0">
                <a:solidFill>
                  <a:schemeClr val="tx1"/>
                </a:solidFill>
                <a:latin typeface="Lucida Bright" panose="02040602050505020304" pitchFamily="18" charset="0"/>
              </a:rPr>
              <a:t>    - Divide the training data into different data sources</a:t>
            </a:r>
          </a:p>
          <a:p>
            <a:pPr lvl="2"/>
            <a:r>
              <a:rPr lang="en-GB" sz="800" dirty="0">
                <a:solidFill>
                  <a:schemeClr val="tx1"/>
                </a:solidFill>
                <a:latin typeface="Lucida Bright" panose="02040602050505020304" pitchFamily="18" charset="0"/>
              </a:rPr>
              <a:t>    - Send the model to each data source and train the model locally</a:t>
            </a:r>
          </a:p>
          <a:p>
            <a:pPr lvl="2"/>
            <a:r>
              <a:rPr lang="en-GB" sz="800" dirty="0">
                <a:solidFill>
                  <a:schemeClr val="tx1"/>
                </a:solidFill>
                <a:latin typeface="Lucida Bright" panose="02040602050505020304" pitchFamily="18" charset="0"/>
              </a:rPr>
              <a:t>    - Send the updated models back to the central server</a:t>
            </a:r>
          </a:p>
          <a:p>
            <a:pPr lvl="2"/>
            <a:r>
              <a:rPr lang="en-GB" sz="800" dirty="0">
                <a:solidFill>
                  <a:schemeClr val="tx1"/>
                </a:solidFill>
                <a:latin typeface="Lucida Bright" panose="02040602050505020304" pitchFamily="18" charset="0"/>
              </a:rPr>
              <a:t>    - Aggregate the model updates and update the central model</a:t>
            </a:r>
          </a:p>
          <a:p>
            <a:pPr lvl="2"/>
            <a:r>
              <a:rPr lang="en-GB" sz="800" dirty="0">
                <a:solidFill>
                  <a:schemeClr val="tx1"/>
                </a:solidFill>
                <a:latin typeface="Lucida Bright" panose="02040602050505020304" pitchFamily="18" charset="0"/>
              </a:rPr>
              <a:t>7. Evaluate the model's performance on the testing set</a:t>
            </a:r>
          </a:p>
          <a:p>
            <a:pPr lvl="2"/>
            <a:r>
              <a:rPr lang="en-GB" sz="800" dirty="0">
                <a:solidFill>
                  <a:schemeClr val="tx1"/>
                </a:solidFill>
                <a:latin typeface="Lucida Bright" panose="02040602050505020304" pitchFamily="18" charset="0"/>
              </a:rPr>
              <a:t>    - Call the function predict_federated()</a:t>
            </a:r>
          </a:p>
          <a:p>
            <a:pPr lvl="2"/>
            <a:r>
              <a:rPr lang="en-GB" sz="800" dirty="0">
                <a:solidFill>
                  <a:schemeClr val="tx1"/>
                </a:solidFill>
                <a:latin typeface="Lucida Bright" panose="02040602050505020304" pitchFamily="18" charset="0"/>
              </a:rPr>
              <a:t>    - Call the function evaluate_federated()</a:t>
            </a:r>
          </a:p>
          <a:p>
            <a:pPr lvl="2"/>
            <a:r>
              <a:rPr lang="en-GB" sz="800" dirty="0">
                <a:solidFill>
                  <a:schemeClr val="tx1"/>
                </a:solidFill>
                <a:latin typeface="Lucida Bright" panose="02040602050505020304" pitchFamily="18" charset="0"/>
              </a:rPr>
              <a:t>8. Select the final model based on its performance</a:t>
            </a:r>
          </a:p>
          <a:p>
            <a:pPr lvl="2"/>
            <a:r>
              <a:rPr lang="en-GB" sz="800" b="1" dirty="0">
                <a:solidFill>
                  <a:schemeClr val="tx1"/>
                </a:solidFill>
                <a:latin typeface="Lucida Bright" panose="02040602050505020304" pitchFamily="18" charset="0"/>
              </a:rPr>
              <a:t>END</a:t>
            </a:r>
            <a:endParaRPr lang="en-GB" sz="800" dirty="0">
              <a:solidFill>
                <a:schemeClr val="tx1"/>
              </a:solidFill>
              <a:latin typeface="Lucida Bright" panose="02040602050505020304" pitchFamily="18" charset="0"/>
            </a:endParaRPr>
          </a:p>
          <a:p>
            <a:pPr lvl="2"/>
            <a:r>
              <a:rPr lang="en-GB" sz="800" dirty="0">
                <a:solidFill>
                  <a:schemeClr val="tx1"/>
                </a:solidFill>
                <a:latin typeface="Lucida Bright" panose="02040602050505020304" pitchFamily="18" charset="0"/>
              </a:rPr>
              <a:t>    - Choose the model with the highest accuracy, precision, recall, or F1-score, depending on the problem's requirements.</a:t>
            </a:r>
          </a:p>
          <a:p>
            <a:endParaRPr lang="en-IN" sz="800" dirty="0">
              <a:solidFill>
                <a:schemeClr val="tx1"/>
              </a:solidFill>
              <a:latin typeface="Lucida Bright" panose="02040602050505020304" pitchFamily="18" charset="0"/>
            </a:endParaRPr>
          </a:p>
        </p:txBody>
      </p:sp>
      <p:pic>
        <p:nvPicPr>
          <p:cNvPr id="10" name="Picture 9">
            <a:extLst>
              <a:ext uri="{FF2B5EF4-FFF2-40B4-BE49-F238E27FC236}">
                <a16:creationId xmlns="" xmlns:a16="http://schemas.microsoft.com/office/drawing/2014/main" id="{3EA50DE1-FDA8-2FD6-F566-F11BBA286904}"/>
              </a:ext>
            </a:extLst>
          </p:cNvPr>
          <p:cNvPicPr>
            <a:picLocks noChangeAspect="1"/>
          </p:cNvPicPr>
          <p:nvPr/>
        </p:nvPicPr>
        <p:blipFill>
          <a:blip r:embed="rId3"/>
          <a:stretch>
            <a:fillRect/>
          </a:stretch>
        </p:blipFill>
        <p:spPr>
          <a:xfrm>
            <a:off x="311700" y="841681"/>
            <a:ext cx="3381342" cy="3820147"/>
          </a:xfrm>
          <a:prstGeom prst="rect">
            <a:avLst/>
          </a:prstGeom>
        </p:spPr>
      </p:pic>
      <p:sp>
        <p:nvSpPr>
          <p:cNvPr id="3" name="Google Shape;62;p13">
            <a:extLst>
              <a:ext uri="{FF2B5EF4-FFF2-40B4-BE49-F238E27FC236}">
                <a16:creationId xmlns="" xmlns:a16="http://schemas.microsoft.com/office/drawing/2014/main" id="{6E9DE2AD-E728-A0EA-B0B0-7A440A7A7833}"/>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Tree>
    <p:extLst>
      <p:ext uri="{BB962C8B-B14F-4D97-AF65-F5344CB8AC3E}">
        <p14:creationId xmlns="" xmlns:p14="http://schemas.microsoft.com/office/powerpoint/2010/main" val="356362195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311700" y="24054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solidFill>
                  <a:srgbClr val="FFFF00"/>
                </a:solidFill>
                <a:latin typeface="Lucida Bright" panose="02040602050505020304" pitchFamily="18" charset="0"/>
              </a:rPr>
              <a:t>CONCEPT OF FEDERATED MODEL</a:t>
            </a:r>
            <a:endParaRPr u="sng" dirty="0">
              <a:solidFill>
                <a:srgbClr val="FFFF00"/>
              </a:solidFill>
              <a:latin typeface="Lucida Bright" panose="02040602050505020304" pitchFamily="18" charset="0"/>
            </a:endParaRPr>
          </a:p>
        </p:txBody>
      </p:sp>
      <p:cxnSp>
        <p:nvCxnSpPr>
          <p:cNvPr id="92" name="Google Shape;92;p16"/>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96" name="Google Shape;96;p16"/>
          <p:cNvSpPr txBox="1"/>
          <p:nvPr/>
        </p:nvSpPr>
        <p:spPr>
          <a:xfrm>
            <a:off x="841697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27/80</a:t>
            </a:r>
            <a:endParaRPr sz="1200" b="1" dirty="0">
              <a:solidFill>
                <a:schemeClr val="dk1"/>
              </a:solidFill>
            </a:endParaRPr>
          </a:p>
        </p:txBody>
      </p:sp>
      <p:sp>
        <p:nvSpPr>
          <p:cNvPr id="2" name="Google Shape;63;p13">
            <a:extLst>
              <a:ext uri="{FF2B5EF4-FFF2-40B4-BE49-F238E27FC236}">
                <a16:creationId xmlns="" xmlns:a16="http://schemas.microsoft.com/office/drawing/2014/main" id="{3286C6C3-DFB9-4CE7-80D3-86C0901F1533}"/>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pic>
        <p:nvPicPr>
          <p:cNvPr id="6" name="Picture 5">
            <a:extLst>
              <a:ext uri="{FF2B5EF4-FFF2-40B4-BE49-F238E27FC236}">
                <a16:creationId xmlns="" xmlns:a16="http://schemas.microsoft.com/office/drawing/2014/main" id="{73C9722D-8CA4-73A0-00DE-2EC1A4DBE251}"/>
              </a:ext>
            </a:extLst>
          </p:cNvPr>
          <p:cNvPicPr>
            <a:picLocks noChangeAspect="1"/>
          </p:cNvPicPr>
          <p:nvPr/>
        </p:nvPicPr>
        <p:blipFill>
          <a:blip r:embed="rId3"/>
          <a:stretch>
            <a:fillRect/>
          </a:stretch>
        </p:blipFill>
        <p:spPr>
          <a:xfrm>
            <a:off x="1412225" y="935378"/>
            <a:ext cx="6243217" cy="2711590"/>
          </a:xfrm>
          <a:prstGeom prst="rect">
            <a:avLst/>
          </a:prstGeom>
        </p:spPr>
      </p:pic>
      <p:sp>
        <p:nvSpPr>
          <p:cNvPr id="7" name="Rectangle 6">
            <a:extLst>
              <a:ext uri="{FF2B5EF4-FFF2-40B4-BE49-F238E27FC236}">
                <a16:creationId xmlns="" xmlns:a16="http://schemas.microsoft.com/office/drawing/2014/main" id="{B4CBFC80-6B98-94BC-98BD-218507BA8B83}"/>
              </a:ext>
            </a:extLst>
          </p:cNvPr>
          <p:cNvSpPr/>
          <p:nvPr/>
        </p:nvSpPr>
        <p:spPr>
          <a:xfrm>
            <a:off x="1412225" y="3742660"/>
            <a:ext cx="6243217" cy="649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 xmlns:a16="http://schemas.microsoft.com/office/drawing/2014/main" id="{0BABB5C4-6984-74DB-A7A1-A6C779BD3242}"/>
              </a:ext>
            </a:extLst>
          </p:cNvPr>
          <p:cNvSpPr txBox="1"/>
          <p:nvPr/>
        </p:nvSpPr>
        <p:spPr>
          <a:xfrm>
            <a:off x="1502547" y="3827721"/>
            <a:ext cx="5355453" cy="430887"/>
          </a:xfrm>
          <a:prstGeom prst="rect">
            <a:avLst/>
          </a:prstGeom>
          <a:noFill/>
        </p:spPr>
        <p:txBody>
          <a:bodyPr wrap="square" rtlCol="0">
            <a:spAutoFit/>
          </a:bodyPr>
          <a:lstStyle/>
          <a:p>
            <a:r>
              <a:rPr lang="en-GB" sz="1100" dirty="0"/>
              <a:t>Algorithm: </a:t>
            </a:r>
            <a:r>
              <a:rPr lang="en-GB" sz="1100" b="1" dirty="0"/>
              <a:t>AdaBoost</a:t>
            </a:r>
          </a:p>
          <a:p>
            <a:r>
              <a:rPr lang="en-GB" sz="1100" dirty="0"/>
              <a:t>Best Split: </a:t>
            </a:r>
            <a:r>
              <a:rPr lang="en-GB" sz="1100" b="1" dirty="0"/>
              <a:t>Training 90%, Testing 10%</a:t>
            </a:r>
            <a:r>
              <a:rPr lang="en-GB" sz="1100" dirty="0"/>
              <a:t>			</a:t>
            </a:r>
            <a:endParaRPr lang="en-IN" sz="1100" dirty="0"/>
          </a:p>
        </p:txBody>
      </p:sp>
      <p:sp>
        <p:nvSpPr>
          <p:cNvPr id="3" name="Google Shape;62;p13">
            <a:extLst>
              <a:ext uri="{FF2B5EF4-FFF2-40B4-BE49-F238E27FC236}">
                <a16:creationId xmlns="" xmlns:a16="http://schemas.microsoft.com/office/drawing/2014/main" id="{A01D5C55-BBC3-D2F3-D07B-53B8F8887046}"/>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Tree>
    <p:extLst>
      <p:ext uri="{BB962C8B-B14F-4D97-AF65-F5344CB8AC3E}">
        <p14:creationId xmlns="" xmlns:p14="http://schemas.microsoft.com/office/powerpoint/2010/main" val="329502583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3"/>
          <p:cNvSpPr txBox="1">
            <a:spLocks noGrp="1"/>
          </p:cNvSpPr>
          <p:nvPr>
            <p:ph type="body" idx="1"/>
          </p:nvPr>
        </p:nvSpPr>
        <p:spPr>
          <a:xfrm>
            <a:off x="311700" y="443175"/>
            <a:ext cx="8520600" cy="441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ctr" rtl="0">
              <a:spcBef>
                <a:spcPts val="1200"/>
              </a:spcBef>
              <a:spcAft>
                <a:spcPts val="1200"/>
              </a:spcAft>
              <a:buNone/>
            </a:pPr>
            <a:r>
              <a:rPr lang="en-GB" sz="3400" b="1" dirty="0">
                <a:solidFill>
                  <a:srgbClr val="FFFF00"/>
                </a:solidFill>
                <a:latin typeface="Lucida Bright" panose="02040602050505020304" pitchFamily="18" charset="0"/>
              </a:rPr>
              <a:t>APPROACH FOR FEDERATED LEARNING</a:t>
            </a:r>
            <a:endParaRPr sz="3400" b="1" dirty="0">
              <a:solidFill>
                <a:srgbClr val="FFFF00"/>
              </a:solidFill>
              <a:latin typeface="Lucida Bright" panose="02040602050505020304" pitchFamily="18" charset="0"/>
            </a:endParaRPr>
          </a:p>
        </p:txBody>
      </p:sp>
      <p:cxnSp>
        <p:nvCxnSpPr>
          <p:cNvPr id="551" name="Google Shape;551;p53"/>
          <p:cNvCxnSpPr>
            <a:cxnSpLocks/>
          </p:cNvCxnSpPr>
          <p:nvPr/>
        </p:nvCxnSpPr>
        <p:spPr>
          <a:xfrm>
            <a:off x="243840" y="4714100"/>
            <a:ext cx="8707210" cy="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4A4EB2B7-D118-7AFB-52BB-8E5E7390D4AC}"/>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0787EAD9-8C54-BACD-BD16-56CB10944A5F}"/>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A82EDB4E-4D9A-6D3E-E78B-9803D01409FC}"/>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28/80</a:t>
            </a:r>
            <a:endParaRPr sz="1200" b="1" dirty="0">
              <a:solidFill>
                <a:schemeClr val="dk1"/>
              </a:solidFill>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solidFill>
                  <a:srgbClr val="FFFF00"/>
                </a:solidFill>
                <a:latin typeface="Lucida Bright" panose="02040602050505020304" pitchFamily="18" charset="0"/>
              </a:rPr>
              <a:t>TRAINING PROTOCOL FOR FEDERATED LEARNING</a:t>
            </a:r>
            <a:endParaRPr u="sng" dirty="0">
              <a:solidFill>
                <a:srgbClr val="FFFF00"/>
              </a:solidFill>
              <a:latin typeface="Lucida Bright" panose="02040602050505020304" pitchFamily="18" charset="0"/>
            </a:endParaRPr>
          </a:p>
        </p:txBody>
      </p:sp>
      <p:sp>
        <p:nvSpPr>
          <p:cNvPr id="561" name="Google Shape;561;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latin typeface="Lucida Bright" panose="02040602050505020304" pitchFamily="18" charset="0"/>
              </a:rPr>
              <a:t>In this project, I have trained different machine learning, ensemble learning models on the Breast Cancer Wisconsin Dataset Dataset and Heart Disease Dataset using the same training protocol. In federated learning, the protocol is defined below,</a:t>
            </a:r>
            <a:endParaRPr dirty="0">
              <a:latin typeface="Lucida Bright" panose="02040602050505020304" pitchFamily="18" charset="0"/>
            </a:endParaRPr>
          </a:p>
          <a:p>
            <a:pPr marL="457200" lvl="0" indent="-342900" algn="l" rtl="0">
              <a:spcBef>
                <a:spcPts val="1200"/>
              </a:spcBef>
              <a:spcAft>
                <a:spcPts val="0"/>
              </a:spcAft>
              <a:buSzPts val="1800"/>
              <a:buChar char="●"/>
            </a:pPr>
            <a:r>
              <a:rPr lang="en-GB" dirty="0">
                <a:latin typeface="Lucida Bright" panose="02040602050505020304" pitchFamily="18" charset="0"/>
              </a:rPr>
              <a:t>No. of Clients: 10</a:t>
            </a:r>
            <a:endParaRPr dirty="0">
              <a:latin typeface="Lucida Bright" panose="02040602050505020304" pitchFamily="18" charset="0"/>
            </a:endParaRPr>
          </a:p>
          <a:p>
            <a:pPr marL="457200" lvl="0" indent="-342900" algn="l" rtl="0">
              <a:spcBef>
                <a:spcPts val="0"/>
              </a:spcBef>
              <a:spcAft>
                <a:spcPts val="0"/>
              </a:spcAft>
              <a:buSzPts val="1800"/>
              <a:buChar char="●"/>
            </a:pPr>
            <a:r>
              <a:rPr lang="en-GB" dirty="0">
                <a:latin typeface="Lucida Bright" panose="02040602050505020304" pitchFamily="18" charset="0"/>
              </a:rPr>
              <a:t>No. of rounds for each client: 5</a:t>
            </a:r>
            <a:endParaRPr dirty="0">
              <a:latin typeface="Lucida Bright" panose="02040602050505020304" pitchFamily="18" charset="0"/>
            </a:endParaRPr>
          </a:p>
        </p:txBody>
      </p:sp>
      <p:cxnSp>
        <p:nvCxnSpPr>
          <p:cNvPr id="562" name="Google Shape;562;p54"/>
          <p:cNvCxnSpPr>
            <a:cxnSpLocks/>
          </p:cNvCxnSpPr>
          <p:nvPr/>
        </p:nvCxnSpPr>
        <p:spPr>
          <a:xfrm>
            <a:off x="243840" y="4714100"/>
            <a:ext cx="8707210" cy="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4A77207D-9810-9640-C2AD-F570EEBCB8C4}"/>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6BAF9160-A525-F6CB-11D8-4FEC0D88851B}"/>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8BBF7D39-3090-1A93-95D9-F93F99389672}"/>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29/80</a:t>
            </a:r>
            <a:endParaRPr sz="1200" b="1" dirty="0">
              <a:solidFill>
                <a:schemeClr val="dk1"/>
              </a:solidFill>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solidFill>
                  <a:srgbClr val="FFFF00"/>
                </a:solidFill>
                <a:latin typeface="Lucida Bright" panose="02040602050505020304" pitchFamily="18" charset="0"/>
              </a:rPr>
              <a:t>AGENDA</a:t>
            </a:r>
            <a:endParaRPr u="sng" dirty="0">
              <a:solidFill>
                <a:srgbClr val="FFFF00"/>
              </a:solidFill>
              <a:latin typeface="Lucida Bright" panose="02040602050505020304" pitchFamily="18" charset="0"/>
            </a:endParaRPr>
          </a:p>
        </p:txBody>
      </p:sp>
      <p:sp>
        <p:nvSpPr>
          <p:cNvPr id="70" name="Google Shape;70;p14"/>
          <p:cNvSpPr txBox="1">
            <a:spLocks noGrp="1"/>
          </p:cNvSpPr>
          <p:nvPr>
            <p:ph type="body" idx="1"/>
          </p:nvPr>
        </p:nvSpPr>
        <p:spPr>
          <a:xfrm>
            <a:off x="311700" y="1119673"/>
            <a:ext cx="8520600" cy="3455748"/>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Char char="●"/>
            </a:pPr>
            <a:r>
              <a:rPr lang="en-GB" sz="1200" dirty="0">
                <a:latin typeface="Lucida Bright" panose="02040602050505020304" pitchFamily="18" charset="0"/>
              </a:rPr>
              <a:t>Abstract</a:t>
            </a:r>
          </a:p>
          <a:p>
            <a:pPr marL="457200" lvl="0" indent="-304800" algn="l" rtl="0">
              <a:spcBef>
                <a:spcPts val="0"/>
              </a:spcBef>
              <a:spcAft>
                <a:spcPts val="0"/>
              </a:spcAft>
              <a:buSzPts val="1200"/>
              <a:buChar char="●"/>
            </a:pPr>
            <a:r>
              <a:rPr lang="en-GB" sz="1200" dirty="0">
                <a:latin typeface="Lucida Bright" panose="02040602050505020304" pitchFamily="18" charset="0"/>
              </a:rPr>
              <a:t>Introduction</a:t>
            </a:r>
          </a:p>
          <a:p>
            <a:pPr marL="457200" lvl="0" indent="-304800" algn="l" rtl="0">
              <a:spcBef>
                <a:spcPts val="0"/>
              </a:spcBef>
              <a:spcAft>
                <a:spcPts val="0"/>
              </a:spcAft>
              <a:buSzPts val="1200"/>
              <a:buChar char="●"/>
            </a:pPr>
            <a:r>
              <a:rPr lang="en-GB" sz="1200" dirty="0" smtClean="0">
                <a:latin typeface="Lucida Bright" panose="02040602050505020304" pitchFamily="18" charset="0"/>
              </a:rPr>
              <a:t>Contribution of the project</a:t>
            </a:r>
            <a:endParaRPr lang="en-GB" sz="1200" dirty="0">
              <a:latin typeface="Lucida Bright" panose="02040602050505020304" pitchFamily="18" charset="0"/>
            </a:endParaRPr>
          </a:p>
          <a:p>
            <a:pPr marL="457200" lvl="0" indent="-304800" algn="l" rtl="0">
              <a:spcBef>
                <a:spcPts val="0"/>
              </a:spcBef>
              <a:spcAft>
                <a:spcPts val="0"/>
              </a:spcAft>
              <a:buSzPts val="1200"/>
              <a:buChar char="●"/>
            </a:pPr>
            <a:r>
              <a:rPr lang="en-GB" sz="1200" dirty="0">
                <a:latin typeface="Lucida Bright" panose="02040602050505020304" pitchFamily="18" charset="0"/>
              </a:rPr>
              <a:t>Background Knowledge</a:t>
            </a:r>
          </a:p>
          <a:p>
            <a:pPr marL="457200" lvl="0" indent="-304800" algn="l" rtl="0">
              <a:spcBef>
                <a:spcPts val="0"/>
              </a:spcBef>
              <a:spcAft>
                <a:spcPts val="0"/>
              </a:spcAft>
              <a:buSzPts val="1200"/>
              <a:buChar char="●"/>
            </a:pPr>
            <a:r>
              <a:rPr lang="en-GB" sz="1200" dirty="0">
                <a:latin typeface="Lucida Bright" panose="02040602050505020304" pitchFamily="18" charset="0"/>
              </a:rPr>
              <a:t>Literature Survey</a:t>
            </a:r>
          </a:p>
          <a:p>
            <a:pPr marL="457200" lvl="0" indent="-304800" algn="l" rtl="0">
              <a:spcBef>
                <a:spcPts val="0"/>
              </a:spcBef>
              <a:spcAft>
                <a:spcPts val="0"/>
              </a:spcAft>
              <a:buSzPts val="1200"/>
              <a:buChar char="●"/>
            </a:pPr>
            <a:r>
              <a:rPr lang="en-GB" sz="1200" dirty="0">
                <a:latin typeface="Lucida Bright" panose="02040602050505020304" pitchFamily="18" charset="0"/>
              </a:rPr>
              <a:t>Research Methodology</a:t>
            </a:r>
          </a:p>
          <a:p>
            <a:pPr marL="457200" lvl="0" indent="-304800" algn="l" rtl="0">
              <a:spcBef>
                <a:spcPts val="0"/>
              </a:spcBef>
              <a:spcAft>
                <a:spcPts val="0"/>
              </a:spcAft>
              <a:buSzPts val="1200"/>
              <a:buChar char="●"/>
            </a:pPr>
            <a:r>
              <a:rPr lang="en-GB" sz="1200" dirty="0">
                <a:latin typeface="Lucida Bright" panose="02040602050505020304" pitchFamily="18" charset="0"/>
              </a:rPr>
              <a:t>System Configuration</a:t>
            </a:r>
          </a:p>
          <a:p>
            <a:pPr marL="457200" lvl="0" indent="-304800" algn="l" rtl="0">
              <a:spcBef>
                <a:spcPts val="0"/>
              </a:spcBef>
              <a:spcAft>
                <a:spcPts val="0"/>
              </a:spcAft>
              <a:buSzPts val="1200"/>
              <a:buChar char="●"/>
            </a:pPr>
            <a:r>
              <a:rPr lang="en-GB" sz="1200" dirty="0">
                <a:latin typeface="Lucida Bright" panose="02040602050505020304" pitchFamily="18" charset="0"/>
              </a:rPr>
              <a:t>Dataset Description</a:t>
            </a:r>
          </a:p>
          <a:p>
            <a:pPr marL="457200" lvl="0" indent="-304800" algn="l" rtl="0">
              <a:spcBef>
                <a:spcPts val="0"/>
              </a:spcBef>
              <a:spcAft>
                <a:spcPts val="0"/>
              </a:spcAft>
              <a:buSzPts val="1200"/>
              <a:buChar char="●"/>
            </a:pPr>
            <a:r>
              <a:rPr lang="en-GB" sz="1200" dirty="0">
                <a:latin typeface="Lucida Bright" panose="02040602050505020304" pitchFamily="18" charset="0"/>
              </a:rPr>
              <a:t>Experimental Results</a:t>
            </a:r>
          </a:p>
          <a:p>
            <a:pPr marL="457200" lvl="0" indent="-304800" algn="l" rtl="0">
              <a:spcBef>
                <a:spcPts val="0"/>
              </a:spcBef>
              <a:spcAft>
                <a:spcPts val="0"/>
              </a:spcAft>
              <a:buSzPts val="1200"/>
              <a:buChar char="●"/>
            </a:pPr>
            <a:r>
              <a:rPr lang="en-GB" sz="1200" dirty="0">
                <a:latin typeface="Lucida Bright" panose="02040602050505020304" pitchFamily="18" charset="0"/>
              </a:rPr>
              <a:t>Comparison Table</a:t>
            </a:r>
          </a:p>
          <a:p>
            <a:pPr marL="457200" lvl="0" indent="-304800" algn="l" rtl="0">
              <a:spcBef>
                <a:spcPts val="0"/>
              </a:spcBef>
              <a:spcAft>
                <a:spcPts val="0"/>
              </a:spcAft>
              <a:buSzPts val="1200"/>
              <a:buChar char="●"/>
            </a:pPr>
            <a:r>
              <a:rPr lang="en-GB" sz="1200" dirty="0">
                <a:latin typeface="Lucida Bright" panose="02040602050505020304" pitchFamily="18" charset="0"/>
              </a:rPr>
              <a:t>Conclusion</a:t>
            </a:r>
          </a:p>
          <a:p>
            <a:pPr marL="457200" lvl="0" indent="-304800" algn="l" rtl="0">
              <a:spcBef>
                <a:spcPts val="0"/>
              </a:spcBef>
              <a:spcAft>
                <a:spcPts val="0"/>
              </a:spcAft>
              <a:buSzPts val="1200"/>
              <a:buChar char="●"/>
            </a:pPr>
            <a:r>
              <a:rPr lang="en-GB" sz="1200" dirty="0">
                <a:latin typeface="Lucida Bright" panose="02040602050505020304" pitchFamily="18" charset="0"/>
              </a:rPr>
              <a:t>Limitation</a:t>
            </a:r>
          </a:p>
          <a:p>
            <a:pPr marL="457200" lvl="0" indent="-304800" algn="l" rtl="0">
              <a:spcBef>
                <a:spcPts val="0"/>
              </a:spcBef>
              <a:spcAft>
                <a:spcPts val="0"/>
              </a:spcAft>
              <a:buSzPts val="1200"/>
              <a:buChar char="●"/>
            </a:pPr>
            <a:r>
              <a:rPr lang="en-GB" sz="1200" dirty="0">
                <a:latin typeface="Lucida Bright" panose="02040602050505020304" pitchFamily="18" charset="0"/>
              </a:rPr>
              <a:t>Future Scope</a:t>
            </a:r>
          </a:p>
          <a:p>
            <a:pPr marL="457200" lvl="0" indent="-304800" algn="l" rtl="0">
              <a:spcBef>
                <a:spcPts val="0"/>
              </a:spcBef>
              <a:spcAft>
                <a:spcPts val="0"/>
              </a:spcAft>
              <a:buSzPts val="1200"/>
              <a:buChar char="●"/>
            </a:pPr>
            <a:r>
              <a:rPr lang="en-GB" sz="1200" dirty="0">
                <a:latin typeface="Lucida Bright" panose="02040602050505020304" pitchFamily="18" charset="0"/>
              </a:rPr>
              <a:t>Bibliography</a:t>
            </a:r>
          </a:p>
          <a:p>
            <a:pPr marL="457200" lvl="0" indent="-304800" algn="l" rtl="0">
              <a:spcBef>
                <a:spcPts val="0"/>
              </a:spcBef>
              <a:spcAft>
                <a:spcPts val="0"/>
              </a:spcAft>
              <a:buSzPts val="1200"/>
              <a:buChar char="●"/>
            </a:pPr>
            <a:endParaRPr lang="en-GB" sz="1200" dirty="0">
              <a:latin typeface="Lucida Bright" panose="02040602050505020304" pitchFamily="18" charset="0"/>
            </a:endParaRPr>
          </a:p>
          <a:p>
            <a:pPr marL="457200" lvl="0" indent="-304800" algn="l" rtl="0">
              <a:spcBef>
                <a:spcPts val="0"/>
              </a:spcBef>
              <a:spcAft>
                <a:spcPts val="0"/>
              </a:spcAft>
              <a:buSzPts val="1200"/>
              <a:buChar char="●"/>
            </a:pPr>
            <a:endParaRPr lang="en-GB" sz="1200" dirty="0">
              <a:latin typeface="Lucida Bright" panose="02040602050505020304" pitchFamily="18" charset="0"/>
            </a:endParaRPr>
          </a:p>
        </p:txBody>
      </p:sp>
      <p:grpSp>
        <p:nvGrpSpPr>
          <p:cNvPr id="4" name="Group 3">
            <a:extLst>
              <a:ext uri="{FF2B5EF4-FFF2-40B4-BE49-F238E27FC236}">
                <a16:creationId xmlns="" xmlns:a16="http://schemas.microsoft.com/office/drawing/2014/main" id="{C1F98DF1-4D1E-5BFD-ABED-E04ECBAA382E}"/>
              </a:ext>
            </a:extLst>
          </p:cNvPr>
          <p:cNvGrpSpPr/>
          <p:nvPr/>
        </p:nvGrpSpPr>
        <p:grpSpPr>
          <a:xfrm>
            <a:off x="311700" y="4714100"/>
            <a:ext cx="8753625" cy="553968"/>
            <a:chOff x="311700" y="4714100"/>
            <a:chExt cx="8753625" cy="553968"/>
          </a:xfrm>
        </p:grpSpPr>
        <p:cxnSp>
          <p:nvCxnSpPr>
            <p:cNvPr id="5" name="Google Shape;136;p20">
              <a:extLst>
                <a:ext uri="{FF2B5EF4-FFF2-40B4-BE49-F238E27FC236}">
                  <a16:creationId xmlns="" xmlns:a16="http://schemas.microsoft.com/office/drawing/2014/main" id="{CEFC55E6-D303-EA1D-A497-F37DBBF45F8F}"/>
                </a:ext>
              </a:extLst>
            </p:cNvPr>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6" name="Google Shape;63;p13">
              <a:extLst>
                <a:ext uri="{FF2B5EF4-FFF2-40B4-BE49-F238E27FC236}">
                  <a16:creationId xmlns="" xmlns:a16="http://schemas.microsoft.com/office/drawing/2014/main" id="{F94E4F4B-D423-8074-73D2-7DFA6260300A}"/>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7" name="Google Shape;62;p13">
              <a:extLst>
                <a:ext uri="{FF2B5EF4-FFF2-40B4-BE49-F238E27FC236}">
                  <a16:creationId xmlns="" xmlns:a16="http://schemas.microsoft.com/office/drawing/2014/main" id="{63A51158-831F-3B79-67C3-60F3E83DB198}"/>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8" name="Google Shape;64;p13">
              <a:extLst>
                <a:ext uri="{FF2B5EF4-FFF2-40B4-BE49-F238E27FC236}">
                  <a16:creationId xmlns="" xmlns:a16="http://schemas.microsoft.com/office/drawing/2014/main" id="{DD257C58-9B36-9663-C185-374D1647AAE3}"/>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3/80</a:t>
              </a:r>
              <a:endParaRPr sz="1200" b="1" dirty="0">
                <a:solidFill>
                  <a:schemeClr val="dk1"/>
                </a:solidFill>
              </a:endParaRPr>
            </a:p>
          </p:txBody>
        </p:sp>
      </p:gr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body" idx="1"/>
          </p:nvPr>
        </p:nvSpPr>
        <p:spPr>
          <a:xfrm>
            <a:off x="311700" y="443175"/>
            <a:ext cx="8520600" cy="441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IN" dirty="0"/>
          </a:p>
          <a:p>
            <a:pPr marL="0" lvl="0" indent="0" algn="l" rtl="0">
              <a:spcBef>
                <a:spcPts val="1200"/>
              </a:spcBef>
              <a:spcAft>
                <a:spcPts val="0"/>
              </a:spcAft>
              <a:buNone/>
            </a:pPr>
            <a:endParaRPr lang="en-IN" dirty="0"/>
          </a:p>
          <a:p>
            <a:pPr marL="0" lvl="0" indent="0" algn="l" rtl="0">
              <a:spcBef>
                <a:spcPts val="1200"/>
              </a:spcBef>
              <a:spcAft>
                <a:spcPts val="0"/>
              </a:spcAft>
              <a:buNone/>
            </a:pPr>
            <a:endParaRPr lang="en-IN" dirty="0"/>
          </a:p>
          <a:p>
            <a:pPr marL="0" lvl="0" indent="0" algn="l" rtl="0">
              <a:spcBef>
                <a:spcPts val="1200"/>
              </a:spcBef>
              <a:spcAft>
                <a:spcPts val="0"/>
              </a:spcAft>
              <a:buNone/>
            </a:pPr>
            <a:endParaRPr lang="en-IN" dirty="0"/>
          </a:p>
          <a:p>
            <a:pPr marL="0" lvl="0" indent="0" algn="ctr" rtl="0">
              <a:spcBef>
                <a:spcPts val="1200"/>
              </a:spcBef>
              <a:spcAft>
                <a:spcPts val="1200"/>
              </a:spcAft>
              <a:buNone/>
            </a:pPr>
            <a:r>
              <a:rPr lang="en-IN" sz="3400" b="1" dirty="0">
                <a:solidFill>
                  <a:srgbClr val="FFFF00"/>
                </a:solidFill>
                <a:latin typeface="Lucida Bright" panose="02040602050505020304" pitchFamily="18" charset="0"/>
              </a:rPr>
              <a:t>SYSTEM CONFIGURATION</a:t>
            </a:r>
          </a:p>
        </p:txBody>
      </p:sp>
      <p:cxnSp>
        <p:nvCxnSpPr>
          <p:cNvPr id="125" name="Google Shape;125;p19"/>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837C1063-3CC9-74FC-1207-F7B518D8C1C2}"/>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FED60605-5AD0-0A53-01C6-708B6D92261C}"/>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BDF6D6A8-E3B2-EEFD-CCB2-4158827BE554}"/>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30/80</a:t>
            </a:r>
            <a:endParaRPr sz="1200" b="1" dirty="0">
              <a:solidFill>
                <a:schemeClr val="dk1"/>
              </a:solidFill>
            </a:endParaRPr>
          </a:p>
        </p:txBody>
      </p:sp>
    </p:spTree>
    <p:extLst>
      <p:ext uri="{BB962C8B-B14F-4D97-AF65-F5344CB8AC3E}">
        <p14:creationId xmlns="" xmlns:p14="http://schemas.microsoft.com/office/powerpoint/2010/main" val="391461315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solidFill>
                  <a:srgbClr val="FFFF00"/>
                </a:solidFill>
                <a:latin typeface="Lucida Bright" panose="02040602050505020304" pitchFamily="18" charset="0"/>
              </a:rPr>
              <a:t>SYSTEM CONFIGURATION</a:t>
            </a:r>
            <a:endParaRPr u="sng" dirty="0">
              <a:solidFill>
                <a:srgbClr val="FFFF00"/>
              </a:solidFill>
              <a:latin typeface="Lucida Bright" panose="02040602050505020304" pitchFamily="18" charset="0"/>
            </a:endParaRPr>
          </a:p>
        </p:txBody>
      </p:sp>
      <p:sp>
        <p:nvSpPr>
          <p:cNvPr id="103" name="Google Shape;103;p17"/>
          <p:cNvSpPr txBox="1">
            <a:spLocks noGrp="1"/>
          </p:cNvSpPr>
          <p:nvPr>
            <p:ph type="body" idx="1"/>
          </p:nvPr>
        </p:nvSpPr>
        <p:spPr>
          <a:xfrm>
            <a:off x="257650" y="975416"/>
            <a:ext cx="8520600" cy="3647400"/>
          </a:xfrm>
          <a:prstGeom prst="rect">
            <a:avLst/>
          </a:prstGeom>
        </p:spPr>
        <p:txBody>
          <a:bodyPr spcFirstLastPara="1" wrap="square" lIns="91425" tIns="91425" rIns="91425" bIns="91425" anchor="t" anchorCtr="0">
            <a:noAutofit/>
          </a:bodyPr>
          <a:lstStyle/>
          <a:p>
            <a:pPr marL="457200" lvl="0" indent="0" algn="l" rtl="0">
              <a:spcBef>
                <a:spcPts val="1200"/>
              </a:spcBef>
              <a:spcAft>
                <a:spcPts val="0"/>
              </a:spcAft>
              <a:buNone/>
            </a:pPr>
            <a:endParaRPr lang="en-IN" sz="1200" b="1" dirty="0">
              <a:latin typeface="Lucida Bright" panose="02040602050505020304" pitchFamily="18" charset="0"/>
            </a:endParaRPr>
          </a:p>
          <a:p>
            <a:pPr marL="457200" lvl="0" indent="0" algn="l" rtl="0">
              <a:spcBef>
                <a:spcPts val="1200"/>
              </a:spcBef>
              <a:spcAft>
                <a:spcPts val="0"/>
              </a:spcAft>
              <a:buNone/>
            </a:pPr>
            <a:r>
              <a:rPr lang="en-IN" sz="1400" b="1" dirty="0">
                <a:latin typeface="Lucida Bright" panose="02040602050505020304" pitchFamily="18" charset="0"/>
              </a:rPr>
              <a:t>ENVIRONMENT</a:t>
            </a:r>
          </a:p>
          <a:p>
            <a:pPr indent="0">
              <a:spcBef>
                <a:spcPts val="1200"/>
              </a:spcBef>
              <a:buNone/>
            </a:pPr>
            <a:r>
              <a:rPr lang="en-GB" sz="1400" dirty="0">
                <a:latin typeface="Lucida Bright" pitchFamily="18" charset="0"/>
              </a:rPr>
              <a:t>The experiments were conducted on a PC with a 6-core </a:t>
            </a:r>
            <a:r>
              <a:rPr lang="en-GB" sz="1400" b="1" dirty="0">
                <a:latin typeface="Lucida Bright" pitchFamily="18" charset="0"/>
              </a:rPr>
              <a:t>Intel i7 </a:t>
            </a:r>
            <a:r>
              <a:rPr lang="en-GB" sz="1400" dirty="0">
                <a:latin typeface="Lucida Bright" pitchFamily="18" charset="0"/>
              </a:rPr>
              <a:t>(i7-7440 64 bit) processor running at 3.40GHz and 8 GB RAM, 1 TB HDD,, which served as both IoT data providers and an IoT data analyst The proposed method assumes that each IoT data provider collects data from the IoT devices in its own domain and performs operations, on the IoT data. As IoT providers and data analysts typically have sufficient computing resources.</a:t>
            </a:r>
            <a:endParaRPr lang="en-IN" sz="900" dirty="0">
              <a:latin typeface="Lucida Bright" pitchFamily="18" charset="0"/>
            </a:endParaRPr>
          </a:p>
          <a:p>
            <a:pPr marL="457200" lvl="0" indent="0" algn="l" rtl="0">
              <a:spcBef>
                <a:spcPts val="1200"/>
              </a:spcBef>
              <a:spcAft>
                <a:spcPts val="0"/>
              </a:spcAft>
              <a:buNone/>
            </a:pPr>
            <a:endParaRPr lang="en-IN" sz="1200" b="1" dirty="0">
              <a:latin typeface="Lucida Bright" panose="02040602050505020304" pitchFamily="18" charset="0"/>
            </a:endParaRPr>
          </a:p>
        </p:txBody>
      </p:sp>
      <p:cxnSp>
        <p:nvCxnSpPr>
          <p:cNvPr id="104" name="Google Shape;104;p17"/>
          <p:cNvCxnSpPr>
            <a:cxnSpLocks/>
          </p:cNvCxnSpPr>
          <p:nvPr/>
        </p:nvCxnSpPr>
        <p:spPr>
          <a:xfrm>
            <a:off x="257650" y="4714100"/>
            <a:ext cx="8693400" cy="0"/>
          </a:xfrm>
          <a:prstGeom prst="straightConnector1">
            <a:avLst/>
          </a:prstGeom>
          <a:noFill/>
          <a:ln w="9525" cap="flat" cmpd="sng">
            <a:solidFill>
              <a:schemeClr val="dk1"/>
            </a:solidFill>
            <a:prstDash val="solid"/>
            <a:round/>
            <a:headEnd type="none" w="med" len="med"/>
            <a:tailEnd type="none" w="med" len="med"/>
          </a:ln>
        </p:spPr>
      </p:cxnSp>
      <p:sp>
        <p:nvSpPr>
          <p:cNvPr id="108" name="Google Shape;108;p17"/>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31/80</a:t>
            </a:r>
            <a:endParaRPr sz="1200" b="1" dirty="0">
              <a:solidFill>
                <a:schemeClr val="dk1"/>
              </a:solidFill>
            </a:endParaRPr>
          </a:p>
        </p:txBody>
      </p:sp>
      <p:sp>
        <p:nvSpPr>
          <p:cNvPr id="2" name="Google Shape;63;p13">
            <a:extLst>
              <a:ext uri="{FF2B5EF4-FFF2-40B4-BE49-F238E27FC236}">
                <a16:creationId xmlns="" xmlns:a16="http://schemas.microsoft.com/office/drawing/2014/main" id="{A5C926B4-8B5B-A996-0EC4-86195C31A7FE}"/>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14DDB80E-635F-AEEF-598C-A078B5EA8841}"/>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body" idx="1"/>
          </p:nvPr>
        </p:nvSpPr>
        <p:spPr>
          <a:xfrm>
            <a:off x="311700" y="443175"/>
            <a:ext cx="8520600" cy="441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IN" dirty="0"/>
          </a:p>
          <a:p>
            <a:pPr marL="0" lvl="0" indent="0" algn="l" rtl="0">
              <a:spcBef>
                <a:spcPts val="1200"/>
              </a:spcBef>
              <a:spcAft>
                <a:spcPts val="0"/>
              </a:spcAft>
              <a:buNone/>
            </a:pPr>
            <a:endParaRPr lang="en-IN" dirty="0"/>
          </a:p>
          <a:p>
            <a:pPr marL="0" lvl="0" indent="0" algn="l" rtl="0">
              <a:spcBef>
                <a:spcPts val="1200"/>
              </a:spcBef>
              <a:spcAft>
                <a:spcPts val="0"/>
              </a:spcAft>
              <a:buNone/>
            </a:pPr>
            <a:endParaRPr lang="en-IN" dirty="0"/>
          </a:p>
          <a:p>
            <a:pPr marL="0" lvl="0" indent="0" algn="l" rtl="0">
              <a:spcBef>
                <a:spcPts val="1200"/>
              </a:spcBef>
              <a:spcAft>
                <a:spcPts val="0"/>
              </a:spcAft>
              <a:buNone/>
            </a:pPr>
            <a:endParaRPr lang="en-IN" dirty="0"/>
          </a:p>
          <a:p>
            <a:pPr marL="0" lvl="0" indent="0" algn="ctr" rtl="0">
              <a:spcBef>
                <a:spcPts val="1200"/>
              </a:spcBef>
              <a:spcAft>
                <a:spcPts val="1200"/>
              </a:spcAft>
              <a:buNone/>
            </a:pPr>
            <a:r>
              <a:rPr lang="en-IN" sz="3400" b="1" dirty="0">
                <a:solidFill>
                  <a:srgbClr val="FFFF00"/>
                </a:solidFill>
                <a:latin typeface="Lucida Bright" panose="02040602050505020304" pitchFamily="18" charset="0"/>
              </a:rPr>
              <a:t>DATASET DESCRIPTION</a:t>
            </a:r>
          </a:p>
        </p:txBody>
      </p:sp>
      <p:cxnSp>
        <p:nvCxnSpPr>
          <p:cNvPr id="125" name="Google Shape;125;p19"/>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837C1063-3CC9-74FC-1207-F7B518D8C1C2}"/>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5" name="Google Shape;62;p13">
            <a:extLst>
              <a:ext uri="{FF2B5EF4-FFF2-40B4-BE49-F238E27FC236}">
                <a16:creationId xmlns="" xmlns:a16="http://schemas.microsoft.com/office/drawing/2014/main" id="{516D4F6F-2091-C6A8-5951-29DC41E7507C}"/>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6" name="Google Shape;64;p13">
            <a:extLst>
              <a:ext uri="{FF2B5EF4-FFF2-40B4-BE49-F238E27FC236}">
                <a16:creationId xmlns="" xmlns:a16="http://schemas.microsoft.com/office/drawing/2014/main" id="{DAE8236A-22AD-38E0-F30E-FF8D8CAA4752}"/>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32/80</a:t>
            </a:r>
            <a:endParaRPr sz="1200" b="1" dirty="0">
              <a:solidFill>
                <a:schemeClr val="dk1"/>
              </a:solidFill>
            </a:endParaRPr>
          </a:p>
        </p:txBody>
      </p:sp>
    </p:spTree>
    <p:extLst>
      <p:ext uri="{BB962C8B-B14F-4D97-AF65-F5344CB8AC3E}">
        <p14:creationId xmlns="" xmlns:p14="http://schemas.microsoft.com/office/powerpoint/2010/main" val="167193261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538716" y="445025"/>
            <a:ext cx="8293584"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solidFill>
                  <a:srgbClr val="FFFF00"/>
                </a:solidFill>
                <a:latin typeface="Lucida Bright" panose="02040602050505020304" pitchFamily="18" charset="0"/>
              </a:rPr>
              <a:t>DATASET DESCRIPTION (BREAST CANCER )</a:t>
            </a:r>
            <a:endParaRPr u="sng" dirty="0">
              <a:solidFill>
                <a:srgbClr val="FFFF00"/>
              </a:solidFill>
              <a:latin typeface="Lucida Bright" panose="02040602050505020304" pitchFamily="18" charset="0"/>
            </a:endParaRPr>
          </a:p>
        </p:txBody>
      </p:sp>
      <p:sp>
        <p:nvSpPr>
          <p:cNvPr id="114" name="Google Shape;114;p18"/>
          <p:cNvSpPr txBox="1">
            <a:spLocks noGrp="1"/>
          </p:cNvSpPr>
          <p:nvPr>
            <p:ph type="body" idx="1"/>
          </p:nvPr>
        </p:nvSpPr>
        <p:spPr>
          <a:xfrm>
            <a:off x="311700" y="1152475"/>
            <a:ext cx="8520600" cy="35043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r>
              <a:rPr lang="en-GB" sz="1600" b="1" dirty="0">
                <a:latin typeface="Lucida Bright" panose="02040602050505020304" pitchFamily="18" charset="0"/>
              </a:rPr>
              <a:t>Dataset Information:</a:t>
            </a:r>
          </a:p>
          <a:p>
            <a:pPr marL="152400" lvl="0" indent="0" algn="l" rtl="0">
              <a:spcBef>
                <a:spcPts val="0"/>
              </a:spcBef>
              <a:spcAft>
                <a:spcPts val="0"/>
              </a:spcAft>
              <a:buSzPts val="1200"/>
              <a:buNone/>
            </a:pPr>
            <a:endParaRPr lang="en-GB" sz="1200" dirty="0">
              <a:latin typeface="Lucida Bright" panose="02040602050505020304" pitchFamily="18" charset="0"/>
            </a:endParaRPr>
          </a:p>
          <a:p>
            <a:pPr marL="152400" lvl="0" indent="0" algn="l" rtl="0">
              <a:spcBef>
                <a:spcPts val="0"/>
              </a:spcBef>
              <a:spcAft>
                <a:spcPts val="0"/>
              </a:spcAft>
              <a:buSzPts val="1200"/>
              <a:buNone/>
            </a:pPr>
            <a:endParaRPr lang="en-IN" sz="1200" dirty="0">
              <a:latin typeface="Lucida Bright" panose="02040602050505020304" pitchFamily="18" charset="0"/>
            </a:endParaRPr>
          </a:p>
          <a:p>
            <a:pPr marL="152400" lvl="0" indent="0" algn="l" rtl="0">
              <a:spcBef>
                <a:spcPts val="0"/>
              </a:spcBef>
              <a:spcAft>
                <a:spcPts val="0"/>
              </a:spcAft>
              <a:buSzPts val="1200"/>
              <a:buNone/>
            </a:pPr>
            <a:endParaRPr lang="en-IN" sz="1200" dirty="0">
              <a:latin typeface="Lucida Bright" panose="02040602050505020304" pitchFamily="18" charset="0"/>
            </a:endParaRPr>
          </a:p>
          <a:p>
            <a:pPr marL="152400" lvl="0" indent="0" algn="l" rtl="0">
              <a:spcBef>
                <a:spcPts val="0"/>
              </a:spcBef>
              <a:spcAft>
                <a:spcPts val="0"/>
              </a:spcAft>
              <a:buSzPts val="1200"/>
              <a:buNone/>
            </a:pPr>
            <a:endParaRPr lang="en-IN" sz="1200" dirty="0">
              <a:latin typeface="Lucida Bright" panose="02040602050505020304" pitchFamily="18" charset="0"/>
            </a:endParaRPr>
          </a:p>
          <a:p>
            <a:pPr marL="152400" lvl="0" indent="0" algn="l" rtl="0">
              <a:spcBef>
                <a:spcPts val="0"/>
              </a:spcBef>
              <a:spcAft>
                <a:spcPts val="0"/>
              </a:spcAft>
              <a:buSzPts val="1200"/>
              <a:buNone/>
            </a:pPr>
            <a:endParaRPr lang="en-IN" sz="1200" dirty="0">
              <a:latin typeface="Lucida Bright" panose="02040602050505020304" pitchFamily="18" charset="0"/>
            </a:endParaRPr>
          </a:p>
          <a:p>
            <a:pPr marL="152400" lvl="0" indent="0" algn="l" rtl="0">
              <a:spcBef>
                <a:spcPts val="0"/>
              </a:spcBef>
              <a:spcAft>
                <a:spcPts val="0"/>
              </a:spcAft>
              <a:buSzPts val="1200"/>
              <a:buNone/>
            </a:pPr>
            <a:endParaRPr lang="en-IN" sz="1200" dirty="0">
              <a:latin typeface="Lucida Bright" panose="02040602050505020304" pitchFamily="18" charset="0"/>
            </a:endParaRPr>
          </a:p>
          <a:p>
            <a:pPr marL="152400" lvl="0" indent="0" algn="l" rtl="0">
              <a:spcBef>
                <a:spcPts val="0"/>
              </a:spcBef>
              <a:spcAft>
                <a:spcPts val="0"/>
              </a:spcAft>
              <a:buSzPts val="1200"/>
              <a:buNone/>
            </a:pPr>
            <a:endParaRPr lang="en-IN" sz="1200" dirty="0">
              <a:latin typeface="Lucida Bright" panose="02040602050505020304" pitchFamily="18" charset="0"/>
            </a:endParaRPr>
          </a:p>
          <a:p>
            <a:pPr marL="152400" lvl="0" indent="0" algn="l" rtl="0">
              <a:spcBef>
                <a:spcPts val="0"/>
              </a:spcBef>
              <a:spcAft>
                <a:spcPts val="0"/>
              </a:spcAft>
              <a:buSzPts val="1200"/>
              <a:buNone/>
            </a:pPr>
            <a:endParaRPr lang="en-IN" sz="1200" dirty="0">
              <a:latin typeface="Lucida Bright" panose="02040602050505020304" pitchFamily="18" charset="0"/>
            </a:endParaRPr>
          </a:p>
          <a:p>
            <a:pPr marL="152400" lvl="0" indent="0" algn="l" rtl="0">
              <a:spcBef>
                <a:spcPts val="0"/>
              </a:spcBef>
              <a:spcAft>
                <a:spcPts val="0"/>
              </a:spcAft>
              <a:buSzPts val="1200"/>
              <a:buNone/>
            </a:pPr>
            <a:endParaRPr lang="en-IN" sz="1200" dirty="0">
              <a:latin typeface="Lucida Bright" panose="02040602050505020304" pitchFamily="18" charset="0"/>
            </a:endParaRPr>
          </a:p>
          <a:p>
            <a:pPr marL="152400" indent="0">
              <a:buSzPts val="1200"/>
              <a:buNone/>
            </a:pPr>
            <a:r>
              <a:rPr lang="en-GB" sz="1600" b="1" dirty="0">
                <a:latin typeface="Lucida Bright" panose="02040602050505020304" pitchFamily="18" charset="0"/>
              </a:rPr>
              <a:t>Dataset Download Link:</a:t>
            </a:r>
          </a:p>
          <a:p>
            <a:pPr marL="152400" indent="0">
              <a:buSzPts val="1200"/>
              <a:buNone/>
            </a:pPr>
            <a:endParaRPr lang="en-GB" sz="1000" b="1" dirty="0">
              <a:latin typeface="Lucida Bright" panose="02040602050505020304" pitchFamily="18" charset="0"/>
            </a:endParaRPr>
          </a:p>
          <a:p>
            <a:pPr marL="152400" indent="0">
              <a:buSzPts val="1200"/>
              <a:buNone/>
            </a:pPr>
            <a:r>
              <a:rPr lang="en-GB" sz="1000" dirty="0">
                <a:latin typeface="Lucida Bright" panose="02040602050505020304" pitchFamily="18" charset="0"/>
              </a:rPr>
              <a:t>UCI Machine Learning Repository:</a:t>
            </a:r>
          </a:p>
          <a:p>
            <a:pPr marL="152400" indent="0">
              <a:buSzPts val="1200"/>
              <a:buNone/>
            </a:pPr>
            <a:r>
              <a:rPr lang="en-GB" sz="1000" b="1" dirty="0">
                <a:latin typeface="Lucida Bright" panose="02040602050505020304" pitchFamily="18" charset="0"/>
                <a:hlinkClick r:id="rId3"/>
              </a:rPr>
              <a:t>https://archive.ics.uci.edu/ml/datasets/Breast+Cancer+Wisconsin+%28Diagnostic%29</a:t>
            </a:r>
            <a:endParaRPr lang="en-GB" sz="1000" b="1" dirty="0">
              <a:latin typeface="Lucida Bright" panose="02040602050505020304" pitchFamily="18" charset="0"/>
            </a:endParaRPr>
          </a:p>
          <a:p>
            <a:pPr marL="152400" lvl="0" indent="0" algn="l" rtl="0">
              <a:spcBef>
                <a:spcPts val="0"/>
              </a:spcBef>
              <a:spcAft>
                <a:spcPts val="0"/>
              </a:spcAft>
              <a:buSzPts val="1200"/>
              <a:buNone/>
            </a:pPr>
            <a:endParaRPr lang="en-IN" sz="1200" dirty="0">
              <a:latin typeface="Lucida Bright" panose="02040602050505020304" pitchFamily="18" charset="0"/>
            </a:endParaRPr>
          </a:p>
        </p:txBody>
      </p:sp>
      <p:cxnSp>
        <p:nvCxnSpPr>
          <p:cNvPr id="115" name="Google Shape;115;p18"/>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119" name="Google Shape;119;p18"/>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33/80</a:t>
            </a:r>
            <a:endParaRPr sz="1200" b="1" dirty="0">
              <a:solidFill>
                <a:schemeClr val="dk1"/>
              </a:solidFill>
            </a:endParaRPr>
          </a:p>
        </p:txBody>
      </p:sp>
      <p:sp>
        <p:nvSpPr>
          <p:cNvPr id="2" name="Google Shape;63;p13">
            <a:extLst>
              <a:ext uri="{FF2B5EF4-FFF2-40B4-BE49-F238E27FC236}">
                <a16:creationId xmlns="" xmlns:a16="http://schemas.microsoft.com/office/drawing/2014/main" id="{2F1E39B3-67A8-27F1-C87F-E9EAE6E576D0}"/>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graphicFrame>
        <p:nvGraphicFramePr>
          <p:cNvPr id="4" name="Table 4">
            <a:extLst>
              <a:ext uri="{FF2B5EF4-FFF2-40B4-BE49-F238E27FC236}">
                <a16:creationId xmlns="" xmlns:a16="http://schemas.microsoft.com/office/drawing/2014/main" id="{B16764D0-C99A-76BA-D12B-6BF5475C9C03}"/>
              </a:ext>
            </a:extLst>
          </p:cNvPr>
          <p:cNvGraphicFramePr>
            <a:graphicFrameLocks noGrp="1"/>
          </p:cNvGraphicFramePr>
          <p:nvPr>
            <p:extLst>
              <p:ext uri="{D42A27DB-BD31-4B8C-83A1-F6EECF244321}">
                <p14:modId xmlns="" xmlns:p14="http://schemas.microsoft.com/office/powerpoint/2010/main" val="3434175603"/>
              </p:ext>
            </p:extLst>
          </p:nvPr>
        </p:nvGraphicFramePr>
        <p:xfrm>
          <a:off x="1298625" y="1656169"/>
          <a:ext cx="6096000" cy="1554480"/>
        </p:xfrm>
        <a:graphic>
          <a:graphicData uri="http://schemas.openxmlformats.org/drawingml/2006/table">
            <a:tbl>
              <a:tblPr firstRow="1" bandRow="1">
                <a:tableStyleId>{5C22544A-7EE6-4342-B048-85BDC9FD1C3A}</a:tableStyleId>
              </a:tblPr>
              <a:tblGrid>
                <a:gridCol w="1524000">
                  <a:extLst>
                    <a:ext uri="{9D8B030D-6E8A-4147-A177-3AD203B41FA5}">
                      <a16:colId xmlns="" xmlns:a16="http://schemas.microsoft.com/office/drawing/2014/main" val="3605880679"/>
                    </a:ext>
                  </a:extLst>
                </a:gridCol>
                <a:gridCol w="1524000">
                  <a:extLst>
                    <a:ext uri="{9D8B030D-6E8A-4147-A177-3AD203B41FA5}">
                      <a16:colId xmlns="" xmlns:a16="http://schemas.microsoft.com/office/drawing/2014/main" val="2114032784"/>
                    </a:ext>
                  </a:extLst>
                </a:gridCol>
                <a:gridCol w="1524000">
                  <a:extLst>
                    <a:ext uri="{9D8B030D-6E8A-4147-A177-3AD203B41FA5}">
                      <a16:colId xmlns="" xmlns:a16="http://schemas.microsoft.com/office/drawing/2014/main" val="3996804379"/>
                    </a:ext>
                  </a:extLst>
                </a:gridCol>
                <a:gridCol w="1524000">
                  <a:extLst>
                    <a:ext uri="{9D8B030D-6E8A-4147-A177-3AD203B41FA5}">
                      <a16:colId xmlns="" xmlns:a16="http://schemas.microsoft.com/office/drawing/2014/main" val="3924551563"/>
                    </a:ext>
                  </a:extLst>
                </a:gridCol>
              </a:tblGrid>
              <a:tr h="370840">
                <a:tc>
                  <a:txBody>
                    <a:bodyPr/>
                    <a:lstStyle/>
                    <a:p>
                      <a:r>
                        <a:rPr lang="en-IN" dirty="0"/>
                        <a:t>Data Set Characteristics:</a:t>
                      </a:r>
                    </a:p>
                  </a:txBody>
                  <a:tcPr/>
                </a:tc>
                <a:tc>
                  <a:txBody>
                    <a:bodyPr/>
                    <a:lstStyle/>
                    <a:p>
                      <a:r>
                        <a:rPr lang="en-IN" dirty="0"/>
                        <a:t>Multivariate</a:t>
                      </a:r>
                    </a:p>
                  </a:txBody>
                  <a:tcPr/>
                </a:tc>
                <a:tc>
                  <a:txBody>
                    <a:bodyPr/>
                    <a:lstStyle/>
                    <a:p>
                      <a:r>
                        <a:rPr lang="en-IN" dirty="0"/>
                        <a:t>Number of Instances:</a:t>
                      </a:r>
                    </a:p>
                  </a:txBody>
                  <a:tcPr/>
                </a:tc>
                <a:tc>
                  <a:txBody>
                    <a:bodyPr/>
                    <a:lstStyle/>
                    <a:p>
                      <a:r>
                        <a:rPr lang="en-IN" dirty="0"/>
                        <a:t>569</a:t>
                      </a:r>
                    </a:p>
                  </a:txBody>
                  <a:tcPr/>
                </a:tc>
                <a:extLst>
                  <a:ext uri="{0D108BD9-81ED-4DB2-BD59-A6C34878D82A}">
                    <a16:rowId xmlns="" xmlns:a16="http://schemas.microsoft.com/office/drawing/2014/main" val="1486983981"/>
                  </a:ext>
                </a:extLst>
              </a:tr>
              <a:tr h="370840">
                <a:tc>
                  <a:txBody>
                    <a:bodyPr/>
                    <a:lstStyle/>
                    <a:p>
                      <a:r>
                        <a:rPr lang="en-IN" b="1" dirty="0">
                          <a:solidFill>
                            <a:schemeClr val="bg1"/>
                          </a:solidFill>
                        </a:rPr>
                        <a:t>Attribute Characteristics:</a:t>
                      </a:r>
                    </a:p>
                  </a:txBody>
                  <a:tcPr>
                    <a:solidFill>
                      <a:schemeClr val="accent1"/>
                    </a:solidFill>
                  </a:tcPr>
                </a:tc>
                <a:tc>
                  <a:txBody>
                    <a:bodyPr/>
                    <a:lstStyle/>
                    <a:p>
                      <a:r>
                        <a:rPr lang="en-IN" b="1" dirty="0">
                          <a:solidFill>
                            <a:schemeClr val="bg1"/>
                          </a:solidFill>
                        </a:rPr>
                        <a:t>Real</a:t>
                      </a:r>
                    </a:p>
                  </a:txBody>
                  <a:tcPr>
                    <a:solidFill>
                      <a:schemeClr val="accent1"/>
                    </a:solidFill>
                  </a:tcPr>
                </a:tc>
                <a:tc>
                  <a:txBody>
                    <a:bodyPr/>
                    <a:lstStyle/>
                    <a:p>
                      <a:r>
                        <a:rPr lang="en-IN" b="1" dirty="0">
                          <a:solidFill>
                            <a:schemeClr val="bg1"/>
                          </a:solidFill>
                        </a:rPr>
                        <a:t>Number of Attributes:</a:t>
                      </a:r>
                    </a:p>
                  </a:txBody>
                  <a:tcPr>
                    <a:solidFill>
                      <a:schemeClr val="accent1"/>
                    </a:solidFill>
                  </a:tcPr>
                </a:tc>
                <a:tc>
                  <a:txBody>
                    <a:bodyPr/>
                    <a:lstStyle/>
                    <a:p>
                      <a:r>
                        <a:rPr lang="en-IN" b="1" dirty="0">
                          <a:solidFill>
                            <a:schemeClr val="bg1"/>
                          </a:solidFill>
                        </a:rPr>
                        <a:t>32</a:t>
                      </a:r>
                    </a:p>
                  </a:txBody>
                  <a:tcPr>
                    <a:solidFill>
                      <a:schemeClr val="accent1"/>
                    </a:solidFill>
                  </a:tcPr>
                </a:tc>
                <a:extLst>
                  <a:ext uri="{0D108BD9-81ED-4DB2-BD59-A6C34878D82A}">
                    <a16:rowId xmlns="" xmlns:a16="http://schemas.microsoft.com/office/drawing/2014/main" val="3126648727"/>
                  </a:ext>
                </a:extLst>
              </a:tr>
              <a:tr h="370840">
                <a:tc>
                  <a:txBody>
                    <a:bodyPr/>
                    <a:lstStyle/>
                    <a:p>
                      <a:r>
                        <a:rPr lang="en-IN" b="1" dirty="0">
                          <a:solidFill>
                            <a:schemeClr val="bg1"/>
                          </a:solidFill>
                        </a:rPr>
                        <a:t>Associated Tasks:</a:t>
                      </a:r>
                    </a:p>
                  </a:txBody>
                  <a:tcPr>
                    <a:solidFill>
                      <a:schemeClr val="accent1"/>
                    </a:solidFill>
                  </a:tcPr>
                </a:tc>
                <a:tc>
                  <a:txBody>
                    <a:bodyPr/>
                    <a:lstStyle/>
                    <a:p>
                      <a:r>
                        <a:rPr lang="en-IN" b="1" dirty="0">
                          <a:solidFill>
                            <a:schemeClr val="bg1"/>
                          </a:solidFill>
                        </a:rPr>
                        <a:t>Classification</a:t>
                      </a:r>
                    </a:p>
                  </a:txBody>
                  <a:tcPr>
                    <a:solidFill>
                      <a:schemeClr val="accent1"/>
                    </a:solidFill>
                  </a:tcPr>
                </a:tc>
                <a:tc>
                  <a:txBody>
                    <a:bodyPr/>
                    <a:lstStyle/>
                    <a:p>
                      <a:r>
                        <a:rPr lang="en-IN" b="1" dirty="0">
                          <a:solidFill>
                            <a:schemeClr val="bg1"/>
                          </a:solidFill>
                        </a:rPr>
                        <a:t>Missing Values?</a:t>
                      </a:r>
                    </a:p>
                  </a:txBody>
                  <a:tcPr>
                    <a:solidFill>
                      <a:schemeClr val="accent1"/>
                    </a:solidFill>
                  </a:tcPr>
                </a:tc>
                <a:tc>
                  <a:txBody>
                    <a:bodyPr/>
                    <a:lstStyle/>
                    <a:p>
                      <a:r>
                        <a:rPr lang="en-IN" b="1" dirty="0">
                          <a:solidFill>
                            <a:schemeClr val="bg1"/>
                          </a:solidFill>
                        </a:rPr>
                        <a:t>No</a:t>
                      </a:r>
                    </a:p>
                  </a:txBody>
                  <a:tcPr>
                    <a:solidFill>
                      <a:schemeClr val="accent1"/>
                    </a:solidFill>
                  </a:tcPr>
                </a:tc>
                <a:extLst>
                  <a:ext uri="{0D108BD9-81ED-4DB2-BD59-A6C34878D82A}">
                    <a16:rowId xmlns="" xmlns:a16="http://schemas.microsoft.com/office/drawing/2014/main" val="1802950510"/>
                  </a:ext>
                </a:extLst>
              </a:tr>
            </a:tbl>
          </a:graphicData>
        </a:graphic>
      </p:graphicFrame>
      <p:sp>
        <p:nvSpPr>
          <p:cNvPr id="3" name="Google Shape;62;p13">
            <a:extLst>
              <a:ext uri="{FF2B5EF4-FFF2-40B4-BE49-F238E27FC236}">
                <a16:creationId xmlns="" xmlns:a16="http://schemas.microsoft.com/office/drawing/2014/main" id="{440EE646-1763-6352-2638-220E7B99F30A}"/>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Tree>
    <p:extLst>
      <p:ext uri="{BB962C8B-B14F-4D97-AF65-F5344CB8AC3E}">
        <p14:creationId xmlns="" xmlns:p14="http://schemas.microsoft.com/office/powerpoint/2010/main" val="122887194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solidFill>
                  <a:srgbClr val="FFFF00"/>
                </a:solidFill>
                <a:latin typeface="Lucida Bright" panose="02040602050505020304" pitchFamily="18" charset="0"/>
              </a:rPr>
              <a:t>PROBLEM FORMULATION(BREAST CANCER)</a:t>
            </a:r>
            <a:endParaRPr u="sng" dirty="0">
              <a:solidFill>
                <a:srgbClr val="FFFF00"/>
              </a:solidFill>
              <a:latin typeface="Lucida Bright" panose="02040602050505020304" pitchFamily="18" charset="0"/>
            </a:endParaRPr>
          </a:p>
        </p:txBody>
      </p:sp>
      <p:sp>
        <p:nvSpPr>
          <p:cNvPr id="114" name="Google Shape;114;p18"/>
          <p:cNvSpPr txBox="1">
            <a:spLocks noGrp="1"/>
          </p:cNvSpPr>
          <p:nvPr>
            <p:ph type="body" idx="1"/>
          </p:nvPr>
        </p:nvSpPr>
        <p:spPr>
          <a:xfrm>
            <a:off x="311700" y="1152475"/>
            <a:ext cx="8520600" cy="35043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r>
              <a:rPr lang="en-GB" sz="1600" b="1" dirty="0">
                <a:latin typeface="Lucida Bright" panose="02040602050505020304" pitchFamily="18" charset="0"/>
              </a:rPr>
              <a:t>Attribute Information:</a:t>
            </a:r>
          </a:p>
          <a:p>
            <a:pPr marL="152400" lvl="0" indent="0" algn="l" rtl="0">
              <a:spcBef>
                <a:spcPts val="0"/>
              </a:spcBef>
              <a:spcAft>
                <a:spcPts val="0"/>
              </a:spcAft>
              <a:buSzPts val="1200"/>
              <a:buNone/>
            </a:pPr>
            <a:endParaRPr lang="en-GB" sz="1200" dirty="0">
              <a:latin typeface="Lucida Bright" panose="02040602050505020304" pitchFamily="18" charset="0"/>
            </a:endParaRPr>
          </a:p>
          <a:p>
            <a:pPr marL="152400" lvl="0" indent="0" algn="l" rtl="0">
              <a:spcBef>
                <a:spcPts val="0"/>
              </a:spcBef>
              <a:spcAft>
                <a:spcPts val="0"/>
              </a:spcAft>
              <a:buSzPts val="1200"/>
              <a:buNone/>
            </a:pPr>
            <a:r>
              <a:rPr lang="en-GB" sz="1200" dirty="0">
                <a:latin typeface="Lucida Bright" panose="02040602050505020304" pitchFamily="18" charset="0"/>
              </a:rPr>
              <a:t>1) </a:t>
            </a:r>
            <a:r>
              <a:rPr lang="en-GB" sz="1200" dirty="0">
                <a:solidFill>
                  <a:srgbClr val="00B050"/>
                </a:solidFill>
                <a:latin typeface="Lucida Bright" panose="02040602050505020304" pitchFamily="18" charset="0"/>
              </a:rPr>
              <a:t>ID number</a:t>
            </a:r>
          </a:p>
          <a:p>
            <a:pPr marL="152400" lvl="0" indent="0" algn="l" rtl="0">
              <a:spcBef>
                <a:spcPts val="0"/>
              </a:spcBef>
              <a:spcAft>
                <a:spcPts val="0"/>
              </a:spcAft>
              <a:buSzPts val="1200"/>
              <a:buNone/>
            </a:pPr>
            <a:r>
              <a:rPr lang="en-GB" sz="1200" dirty="0">
                <a:latin typeface="Lucida Bright" panose="02040602050505020304" pitchFamily="18" charset="0"/>
              </a:rPr>
              <a:t>2) </a:t>
            </a:r>
            <a:r>
              <a:rPr lang="en-GB" sz="1200" b="1" dirty="0">
                <a:solidFill>
                  <a:srgbClr val="FF0000"/>
                </a:solidFill>
                <a:latin typeface="Lucida Bright" panose="02040602050505020304" pitchFamily="18" charset="0"/>
              </a:rPr>
              <a:t>Diagnosis</a:t>
            </a:r>
            <a:r>
              <a:rPr lang="en-GB" sz="1200" dirty="0">
                <a:latin typeface="Lucida Bright" panose="02040602050505020304" pitchFamily="18" charset="0"/>
              </a:rPr>
              <a:t> (M = malignant, B = benign)</a:t>
            </a:r>
          </a:p>
          <a:p>
            <a:pPr marL="152400" lvl="0" indent="0" algn="l" rtl="0">
              <a:spcBef>
                <a:spcPts val="0"/>
              </a:spcBef>
              <a:spcAft>
                <a:spcPts val="0"/>
              </a:spcAft>
              <a:buSzPts val="1200"/>
              <a:buNone/>
            </a:pPr>
            <a:r>
              <a:rPr lang="en-GB" sz="1200" dirty="0">
                <a:latin typeface="Lucida Bright" panose="02040602050505020304" pitchFamily="18" charset="0"/>
              </a:rPr>
              <a:t>Ten real-valued features are computed for each cell nucleus:</a:t>
            </a:r>
          </a:p>
          <a:p>
            <a:pPr marL="152400" lvl="0" indent="0" algn="l" rtl="0">
              <a:spcBef>
                <a:spcPts val="0"/>
              </a:spcBef>
              <a:spcAft>
                <a:spcPts val="0"/>
              </a:spcAft>
              <a:buSzPts val="1200"/>
              <a:buNone/>
            </a:pPr>
            <a:r>
              <a:rPr lang="en-GB" sz="1200" dirty="0">
                <a:latin typeface="Lucida Bright" panose="02040602050505020304" pitchFamily="18" charset="0"/>
              </a:rPr>
              <a:t>3) </a:t>
            </a:r>
            <a:r>
              <a:rPr lang="en-GB" sz="1200" dirty="0">
                <a:solidFill>
                  <a:srgbClr val="00B050"/>
                </a:solidFill>
                <a:latin typeface="Lucida Bright" panose="02040602050505020304" pitchFamily="18" charset="0"/>
              </a:rPr>
              <a:t>Radius</a:t>
            </a:r>
            <a:r>
              <a:rPr lang="en-GB" sz="1200" dirty="0">
                <a:latin typeface="Lucida Bright" panose="02040602050505020304" pitchFamily="18" charset="0"/>
              </a:rPr>
              <a:t> (mean of distances from the center to points on the perimeter)</a:t>
            </a:r>
          </a:p>
          <a:p>
            <a:pPr marL="152400" lvl="0" indent="0" algn="l" rtl="0">
              <a:spcBef>
                <a:spcPts val="0"/>
              </a:spcBef>
              <a:spcAft>
                <a:spcPts val="0"/>
              </a:spcAft>
              <a:buSzPts val="1200"/>
              <a:buNone/>
            </a:pPr>
            <a:r>
              <a:rPr lang="en-GB" sz="1200" dirty="0">
                <a:latin typeface="Lucida Bright" panose="02040602050505020304" pitchFamily="18" charset="0"/>
              </a:rPr>
              <a:t>4) </a:t>
            </a:r>
            <a:r>
              <a:rPr lang="en-GB" sz="1200" dirty="0">
                <a:solidFill>
                  <a:srgbClr val="00B050"/>
                </a:solidFill>
                <a:latin typeface="Lucida Bright" panose="02040602050505020304" pitchFamily="18" charset="0"/>
              </a:rPr>
              <a:t>texture</a:t>
            </a:r>
            <a:r>
              <a:rPr lang="en-GB" sz="1200" dirty="0">
                <a:latin typeface="Lucida Bright" panose="02040602050505020304" pitchFamily="18" charset="0"/>
              </a:rPr>
              <a:t> (standard deviation of grey-scale values)</a:t>
            </a:r>
          </a:p>
          <a:p>
            <a:pPr marL="152400" lvl="0" indent="0" algn="l" rtl="0">
              <a:spcBef>
                <a:spcPts val="0"/>
              </a:spcBef>
              <a:spcAft>
                <a:spcPts val="0"/>
              </a:spcAft>
              <a:buSzPts val="1200"/>
              <a:buNone/>
            </a:pPr>
            <a:r>
              <a:rPr lang="en-GB" sz="1200" dirty="0">
                <a:latin typeface="Lucida Bright" panose="02040602050505020304" pitchFamily="18" charset="0"/>
              </a:rPr>
              <a:t>5) </a:t>
            </a:r>
            <a:r>
              <a:rPr lang="en-GB" sz="1200" dirty="0">
                <a:solidFill>
                  <a:srgbClr val="00B050"/>
                </a:solidFill>
                <a:latin typeface="Lucida Bright" panose="02040602050505020304" pitchFamily="18" charset="0"/>
              </a:rPr>
              <a:t>perimeter</a:t>
            </a:r>
          </a:p>
          <a:p>
            <a:pPr marL="152400" lvl="0" indent="0" algn="l" rtl="0">
              <a:spcBef>
                <a:spcPts val="0"/>
              </a:spcBef>
              <a:spcAft>
                <a:spcPts val="0"/>
              </a:spcAft>
              <a:buSzPts val="1200"/>
              <a:buNone/>
            </a:pPr>
            <a:r>
              <a:rPr lang="en-GB" sz="1200" dirty="0">
                <a:latin typeface="Lucida Bright" panose="02040602050505020304" pitchFamily="18" charset="0"/>
              </a:rPr>
              <a:t>6) </a:t>
            </a:r>
            <a:r>
              <a:rPr lang="en-GB" sz="1200" dirty="0">
                <a:solidFill>
                  <a:srgbClr val="00B050"/>
                </a:solidFill>
                <a:latin typeface="Lucida Bright" panose="02040602050505020304" pitchFamily="18" charset="0"/>
              </a:rPr>
              <a:t>area</a:t>
            </a:r>
          </a:p>
          <a:p>
            <a:pPr marL="152400" lvl="0" indent="0" algn="l" rtl="0">
              <a:spcBef>
                <a:spcPts val="0"/>
              </a:spcBef>
              <a:spcAft>
                <a:spcPts val="0"/>
              </a:spcAft>
              <a:buSzPts val="1200"/>
              <a:buNone/>
            </a:pPr>
            <a:r>
              <a:rPr lang="en-GB" sz="1200" dirty="0">
                <a:latin typeface="Lucida Bright" panose="02040602050505020304" pitchFamily="18" charset="0"/>
              </a:rPr>
              <a:t>7) </a:t>
            </a:r>
            <a:r>
              <a:rPr lang="en-GB" sz="1200" dirty="0">
                <a:solidFill>
                  <a:srgbClr val="00B050"/>
                </a:solidFill>
                <a:latin typeface="Lucida Bright" panose="02040602050505020304" pitchFamily="18" charset="0"/>
              </a:rPr>
              <a:t>smoothness</a:t>
            </a:r>
            <a:r>
              <a:rPr lang="en-GB" sz="1200" dirty="0">
                <a:latin typeface="Lucida Bright" panose="02040602050505020304" pitchFamily="18" charset="0"/>
              </a:rPr>
              <a:t> (local variation in radius lengths)</a:t>
            </a:r>
          </a:p>
          <a:p>
            <a:pPr marL="152400" lvl="0" indent="0" algn="l" rtl="0">
              <a:spcBef>
                <a:spcPts val="0"/>
              </a:spcBef>
              <a:spcAft>
                <a:spcPts val="0"/>
              </a:spcAft>
              <a:buSzPts val="1200"/>
              <a:buNone/>
            </a:pPr>
            <a:r>
              <a:rPr lang="en-GB" sz="1200" dirty="0">
                <a:latin typeface="Lucida Bright" panose="02040602050505020304" pitchFamily="18" charset="0"/>
              </a:rPr>
              <a:t>8) </a:t>
            </a:r>
            <a:r>
              <a:rPr lang="en-GB" sz="1200" dirty="0">
                <a:solidFill>
                  <a:srgbClr val="00B050"/>
                </a:solidFill>
                <a:latin typeface="Lucida Bright" panose="02040602050505020304" pitchFamily="18" charset="0"/>
              </a:rPr>
              <a:t>compactness</a:t>
            </a:r>
            <a:r>
              <a:rPr lang="en-GB" sz="1200" dirty="0">
                <a:latin typeface="Lucida Bright" panose="02040602050505020304" pitchFamily="18" charset="0"/>
              </a:rPr>
              <a:t> (perimeter^2 / area - 1.0)</a:t>
            </a:r>
          </a:p>
          <a:p>
            <a:pPr marL="152400" lvl="0" indent="0" algn="l" rtl="0">
              <a:spcBef>
                <a:spcPts val="0"/>
              </a:spcBef>
              <a:spcAft>
                <a:spcPts val="0"/>
              </a:spcAft>
              <a:buSzPts val="1200"/>
              <a:buNone/>
            </a:pPr>
            <a:r>
              <a:rPr lang="en-GB" sz="1200" dirty="0">
                <a:latin typeface="Lucida Bright" panose="02040602050505020304" pitchFamily="18" charset="0"/>
              </a:rPr>
              <a:t>9) </a:t>
            </a:r>
            <a:r>
              <a:rPr lang="en-GB" sz="1200" dirty="0">
                <a:solidFill>
                  <a:srgbClr val="00B050"/>
                </a:solidFill>
                <a:latin typeface="Lucida Bright" panose="02040602050505020304" pitchFamily="18" charset="0"/>
              </a:rPr>
              <a:t>concavity</a:t>
            </a:r>
            <a:r>
              <a:rPr lang="en-GB" sz="1200" dirty="0">
                <a:latin typeface="Lucida Bright" panose="02040602050505020304" pitchFamily="18" charset="0"/>
              </a:rPr>
              <a:t> (severity of concave portions of the contour)</a:t>
            </a:r>
          </a:p>
          <a:p>
            <a:pPr marL="152400" lvl="0" indent="0" algn="l" rtl="0">
              <a:spcBef>
                <a:spcPts val="0"/>
              </a:spcBef>
              <a:spcAft>
                <a:spcPts val="0"/>
              </a:spcAft>
              <a:buSzPts val="1200"/>
              <a:buNone/>
            </a:pPr>
            <a:r>
              <a:rPr lang="en-GB" sz="1200" dirty="0">
                <a:latin typeface="Lucida Bright" panose="02040602050505020304" pitchFamily="18" charset="0"/>
              </a:rPr>
              <a:t>10) </a:t>
            </a:r>
            <a:r>
              <a:rPr lang="en-GB" sz="1200" dirty="0">
                <a:solidFill>
                  <a:srgbClr val="00B050"/>
                </a:solidFill>
                <a:latin typeface="Lucida Bright" panose="02040602050505020304" pitchFamily="18" charset="0"/>
              </a:rPr>
              <a:t>concave points </a:t>
            </a:r>
            <a:r>
              <a:rPr lang="en-GB" sz="1200" dirty="0">
                <a:latin typeface="Lucida Bright" panose="02040602050505020304" pitchFamily="18" charset="0"/>
              </a:rPr>
              <a:t>(number of concave portions of the contour)</a:t>
            </a:r>
          </a:p>
          <a:p>
            <a:pPr marL="152400" lvl="0" indent="0" algn="l" rtl="0">
              <a:spcBef>
                <a:spcPts val="0"/>
              </a:spcBef>
              <a:spcAft>
                <a:spcPts val="0"/>
              </a:spcAft>
              <a:buSzPts val="1200"/>
              <a:buNone/>
            </a:pPr>
            <a:r>
              <a:rPr lang="en-GB" sz="1200" dirty="0">
                <a:latin typeface="Lucida Bright" panose="02040602050505020304" pitchFamily="18" charset="0"/>
              </a:rPr>
              <a:t>11) </a:t>
            </a:r>
            <a:r>
              <a:rPr lang="en-GB" sz="1200" dirty="0">
                <a:solidFill>
                  <a:srgbClr val="00B050"/>
                </a:solidFill>
                <a:latin typeface="Lucida Bright" panose="02040602050505020304" pitchFamily="18" charset="0"/>
              </a:rPr>
              <a:t>symmetry</a:t>
            </a:r>
          </a:p>
          <a:p>
            <a:pPr marL="152400" lvl="0" indent="0" algn="l" rtl="0">
              <a:spcBef>
                <a:spcPts val="0"/>
              </a:spcBef>
              <a:spcAft>
                <a:spcPts val="0"/>
              </a:spcAft>
              <a:buSzPts val="1200"/>
              <a:buNone/>
            </a:pPr>
            <a:r>
              <a:rPr lang="en-GB" sz="1200" dirty="0">
                <a:latin typeface="Lucida Bright" panose="02040602050505020304" pitchFamily="18" charset="0"/>
              </a:rPr>
              <a:t>12</a:t>
            </a:r>
            <a:r>
              <a:rPr lang="en-GB" sz="1200" dirty="0">
                <a:solidFill>
                  <a:srgbClr val="00B050"/>
                </a:solidFill>
                <a:latin typeface="Lucida Bright" panose="02040602050505020304" pitchFamily="18" charset="0"/>
              </a:rPr>
              <a:t>) fractal dimension</a:t>
            </a:r>
            <a:r>
              <a:rPr lang="en-GB" sz="1200" dirty="0">
                <a:latin typeface="Lucida Bright" panose="02040602050505020304" pitchFamily="18" charset="0"/>
              </a:rPr>
              <a:t> ("coastline approximation" - 1)</a:t>
            </a:r>
          </a:p>
          <a:p>
            <a:pPr marL="152400" lvl="0" indent="0" algn="l" rtl="0">
              <a:spcBef>
                <a:spcPts val="0"/>
              </a:spcBef>
              <a:spcAft>
                <a:spcPts val="0"/>
              </a:spcAft>
              <a:buSzPts val="1200"/>
              <a:buNone/>
            </a:pPr>
            <a:r>
              <a:rPr lang="en-GB" sz="1200" dirty="0">
                <a:latin typeface="Lucida Bright" panose="02040602050505020304" pitchFamily="18" charset="0"/>
              </a:rPr>
              <a:t>and many more….</a:t>
            </a:r>
          </a:p>
        </p:txBody>
      </p:sp>
      <p:cxnSp>
        <p:nvCxnSpPr>
          <p:cNvPr id="115" name="Google Shape;115;p18"/>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2F1E39B3-67A8-27F1-C87F-E9EAE6E576D0}"/>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19E0893B-21AB-63DF-1BB2-0AA858D726D6}"/>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F3DEEF78-E123-3A77-20A1-0C3029D59CB5}"/>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34/80</a:t>
            </a:r>
            <a:endParaRPr sz="1200" b="1" dirty="0">
              <a:solidFill>
                <a:schemeClr val="dk1"/>
              </a:solidFill>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solidFill>
                  <a:srgbClr val="FFFF00"/>
                </a:solidFill>
                <a:latin typeface="Lucida Bright" panose="02040602050505020304" pitchFamily="18" charset="0"/>
              </a:rPr>
              <a:t>BREAST CANCER DISEASE DETECTION</a:t>
            </a:r>
            <a:endParaRPr dirty="0">
              <a:solidFill>
                <a:srgbClr val="FFFF00"/>
              </a:solidFill>
              <a:latin typeface="Lucida Bright" panose="02040602050505020304" pitchFamily="18" charset="0"/>
            </a:endParaRPr>
          </a:p>
        </p:txBody>
      </p:sp>
      <p:sp>
        <p:nvSpPr>
          <p:cNvPr id="169" name="Google Shape;169;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sz="1400" dirty="0">
                <a:latin typeface="Lucida Bright" panose="02040602050505020304" pitchFamily="18" charset="0"/>
              </a:rPr>
              <a:t>[16] Breast cancer is a </a:t>
            </a:r>
            <a:r>
              <a:rPr lang="en-GB" sz="1400" b="1" dirty="0">
                <a:latin typeface="Lucida Bright" panose="02040602050505020304" pitchFamily="18" charset="0"/>
              </a:rPr>
              <a:t>malignant </a:t>
            </a:r>
            <a:r>
              <a:rPr lang="en-GB" sz="1400" dirty="0">
                <a:latin typeface="Lucida Bright" panose="02040602050505020304" pitchFamily="18" charset="0"/>
              </a:rPr>
              <a:t>tumor that develops in breast cells. It is the most common cancer in women worldwide and can also affect men. </a:t>
            </a:r>
          </a:p>
          <a:p>
            <a:pPr marL="457200" lvl="0" indent="-342900" algn="l" rtl="0">
              <a:lnSpc>
                <a:spcPct val="115000"/>
              </a:lnSpc>
              <a:spcBef>
                <a:spcPts val="0"/>
              </a:spcBef>
              <a:spcAft>
                <a:spcPts val="0"/>
              </a:spcAft>
              <a:buSzPts val="1800"/>
              <a:buChar char="●"/>
            </a:pPr>
            <a:endParaRPr lang="en-GB" sz="1400" dirty="0">
              <a:latin typeface="Lucida Bright" panose="02040602050505020304" pitchFamily="18" charset="0"/>
            </a:endParaRPr>
          </a:p>
          <a:p>
            <a:pPr marL="114300" lvl="0" indent="0" algn="l" rtl="0">
              <a:lnSpc>
                <a:spcPct val="115000"/>
              </a:lnSpc>
              <a:spcBef>
                <a:spcPts val="0"/>
              </a:spcBef>
              <a:spcAft>
                <a:spcPts val="0"/>
              </a:spcAft>
              <a:buSzPts val="1800"/>
              <a:buNone/>
            </a:pPr>
            <a:endParaRPr sz="1400" dirty="0">
              <a:latin typeface="Lucida Bright" panose="02040602050505020304" pitchFamily="18" charset="0"/>
            </a:endParaRPr>
          </a:p>
          <a:p>
            <a:pPr marL="457200" lvl="0" indent="-247650" algn="l" rtl="0">
              <a:lnSpc>
                <a:spcPct val="115000"/>
              </a:lnSpc>
              <a:spcBef>
                <a:spcPts val="0"/>
              </a:spcBef>
              <a:spcAft>
                <a:spcPts val="0"/>
              </a:spcAft>
              <a:buSzPts val="300"/>
              <a:buChar char="●"/>
            </a:pPr>
            <a:endParaRPr sz="100" dirty="0">
              <a:latin typeface="Lucida Bright" panose="02040602050505020304" pitchFamily="18" charset="0"/>
            </a:endParaRPr>
          </a:p>
          <a:p>
            <a:pPr marL="457200" lvl="0" indent="-342900" algn="l" rtl="0">
              <a:lnSpc>
                <a:spcPct val="115000"/>
              </a:lnSpc>
              <a:spcBef>
                <a:spcPts val="0"/>
              </a:spcBef>
              <a:spcAft>
                <a:spcPts val="0"/>
              </a:spcAft>
              <a:buSzPts val="1800"/>
              <a:buChar char="●"/>
            </a:pPr>
            <a:r>
              <a:rPr lang="en-GB" sz="1400" dirty="0">
                <a:latin typeface="Lucida Bright" panose="02040602050505020304" pitchFamily="18" charset="0"/>
              </a:rPr>
              <a:t>Breast cancer can be classified into different subtypes based on the expression of certain proteins, such as </a:t>
            </a:r>
            <a:r>
              <a:rPr lang="en-GB" sz="1400" b="1" dirty="0">
                <a:solidFill>
                  <a:srgbClr val="92D050"/>
                </a:solidFill>
                <a:latin typeface="Lucida Bright" panose="02040602050505020304" pitchFamily="18" charset="0"/>
              </a:rPr>
              <a:t>estrogen receptor (ER)</a:t>
            </a:r>
            <a:r>
              <a:rPr lang="en-GB" sz="1400" dirty="0">
                <a:solidFill>
                  <a:srgbClr val="92D050"/>
                </a:solidFill>
                <a:latin typeface="Lucida Bright" panose="02040602050505020304" pitchFamily="18" charset="0"/>
              </a:rPr>
              <a:t>, </a:t>
            </a:r>
            <a:r>
              <a:rPr lang="en-GB" sz="1400" b="1" dirty="0">
                <a:solidFill>
                  <a:srgbClr val="92D050"/>
                </a:solidFill>
                <a:latin typeface="Lucida Bright" panose="02040602050505020304" pitchFamily="18" charset="0"/>
              </a:rPr>
              <a:t>progesterone receptor (PR)</a:t>
            </a:r>
            <a:r>
              <a:rPr lang="en-GB" sz="1400" dirty="0">
                <a:solidFill>
                  <a:srgbClr val="92D050"/>
                </a:solidFill>
                <a:latin typeface="Lucida Bright" panose="02040602050505020304" pitchFamily="18" charset="0"/>
              </a:rPr>
              <a:t>, and human epidermal growth factor </a:t>
            </a:r>
            <a:r>
              <a:rPr lang="en-GB" sz="1400" b="1" dirty="0">
                <a:solidFill>
                  <a:srgbClr val="92D050"/>
                </a:solidFill>
                <a:latin typeface="Lucida Bright" panose="02040602050505020304" pitchFamily="18" charset="0"/>
              </a:rPr>
              <a:t>receptor 2 (HER2)</a:t>
            </a:r>
            <a:r>
              <a:rPr lang="en-GB" sz="1400" dirty="0">
                <a:solidFill>
                  <a:srgbClr val="00B050"/>
                </a:solidFill>
                <a:latin typeface="Lucida Bright" panose="02040602050505020304" pitchFamily="18" charset="0"/>
              </a:rPr>
              <a:t>.</a:t>
            </a:r>
          </a:p>
          <a:p>
            <a:pPr marL="457200" lvl="0" indent="-342900" algn="l" rtl="0">
              <a:lnSpc>
                <a:spcPct val="115000"/>
              </a:lnSpc>
              <a:spcBef>
                <a:spcPts val="0"/>
              </a:spcBef>
              <a:spcAft>
                <a:spcPts val="0"/>
              </a:spcAft>
              <a:buSzPts val="1800"/>
              <a:buChar char="●"/>
            </a:pPr>
            <a:endParaRPr lang="en-GB" sz="1400" dirty="0">
              <a:latin typeface="Lucida Bright" panose="02040602050505020304" pitchFamily="18" charset="0"/>
            </a:endParaRPr>
          </a:p>
          <a:p>
            <a:pPr marL="114300" lvl="0" indent="0" algn="l" rtl="0">
              <a:lnSpc>
                <a:spcPct val="115000"/>
              </a:lnSpc>
              <a:spcBef>
                <a:spcPts val="0"/>
              </a:spcBef>
              <a:spcAft>
                <a:spcPts val="0"/>
              </a:spcAft>
              <a:buSzPts val="1800"/>
              <a:buNone/>
            </a:pPr>
            <a:endParaRPr sz="1400" dirty="0">
              <a:latin typeface="Lucida Bright" panose="02040602050505020304" pitchFamily="18" charset="0"/>
            </a:endParaRPr>
          </a:p>
          <a:p>
            <a:pPr marL="457200" lvl="0" indent="-342900" algn="l" rtl="0">
              <a:lnSpc>
                <a:spcPct val="115000"/>
              </a:lnSpc>
              <a:spcBef>
                <a:spcPts val="0"/>
              </a:spcBef>
              <a:spcAft>
                <a:spcPts val="0"/>
              </a:spcAft>
              <a:buSzPts val="1800"/>
              <a:buChar char="●"/>
            </a:pPr>
            <a:r>
              <a:rPr lang="en-GB" sz="1400" dirty="0">
                <a:latin typeface="Lucida Bright" panose="02040602050505020304" pitchFamily="18" charset="0"/>
              </a:rPr>
              <a:t> It contains information about various characteristics of breast mass, such as </a:t>
            </a:r>
            <a:r>
              <a:rPr lang="en-GB" sz="1400" b="1" dirty="0">
                <a:latin typeface="Lucida Bright" panose="02040602050505020304" pitchFamily="18" charset="0"/>
              </a:rPr>
              <a:t>texture</a:t>
            </a:r>
            <a:r>
              <a:rPr lang="en-GB" sz="1400" dirty="0">
                <a:latin typeface="Lucida Bright" panose="02040602050505020304" pitchFamily="18" charset="0"/>
              </a:rPr>
              <a:t>, </a:t>
            </a:r>
            <a:r>
              <a:rPr lang="en-GB" sz="1400" b="1" dirty="0">
                <a:latin typeface="Lucida Bright" panose="02040602050505020304" pitchFamily="18" charset="0"/>
              </a:rPr>
              <a:t>perimeter</a:t>
            </a:r>
            <a:r>
              <a:rPr lang="en-GB" sz="1400" dirty="0">
                <a:latin typeface="Lucida Bright" panose="02040602050505020304" pitchFamily="18" charset="0"/>
              </a:rPr>
              <a:t>, and </a:t>
            </a:r>
            <a:r>
              <a:rPr lang="en-GB" sz="1400" b="1" dirty="0">
                <a:latin typeface="Lucida Bright" panose="02040602050505020304" pitchFamily="18" charset="0"/>
              </a:rPr>
              <a:t>area</a:t>
            </a:r>
            <a:r>
              <a:rPr lang="en-GB" sz="1400" dirty="0">
                <a:latin typeface="Lucida Bright" panose="02040602050505020304" pitchFamily="18" charset="0"/>
              </a:rPr>
              <a:t>, as well as the diagnosis of the mass as either </a:t>
            </a:r>
            <a:r>
              <a:rPr lang="en-GB" sz="1400" b="1" dirty="0">
                <a:solidFill>
                  <a:srgbClr val="FFFF00"/>
                </a:solidFill>
                <a:latin typeface="Lucida Bright" panose="02040602050505020304" pitchFamily="18" charset="0"/>
              </a:rPr>
              <a:t>malignant</a:t>
            </a:r>
            <a:r>
              <a:rPr lang="en-GB" sz="1400" b="1" dirty="0">
                <a:latin typeface="Lucida Bright" panose="02040602050505020304" pitchFamily="18" charset="0"/>
              </a:rPr>
              <a:t> </a:t>
            </a:r>
            <a:r>
              <a:rPr lang="en-GB" sz="1400" dirty="0">
                <a:latin typeface="Lucida Bright" panose="02040602050505020304" pitchFamily="18" charset="0"/>
              </a:rPr>
              <a:t>or </a:t>
            </a:r>
            <a:r>
              <a:rPr lang="en-GB" sz="1400" b="1" dirty="0">
                <a:solidFill>
                  <a:srgbClr val="FFFF00"/>
                </a:solidFill>
                <a:latin typeface="Lucida Bright" panose="02040602050505020304" pitchFamily="18" charset="0"/>
              </a:rPr>
              <a:t>benign</a:t>
            </a:r>
            <a:r>
              <a:rPr lang="en-GB" sz="1400" dirty="0">
                <a:latin typeface="Lucida Bright" panose="02040602050505020304" pitchFamily="18" charset="0"/>
              </a:rPr>
              <a:t>.</a:t>
            </a:r>
            <a:endParaRPr sz="1400" dirty="0">
              <a:latin typeface="Lucida Bright" panose="02040602050505020304" pitchFamily="18" charset="0"/>
            </a:endParaRPr>
          </a:p>
        </p:txBody>
      </p:sp>
      <p:cxnSp>
        <p:nvCxnSpPr>
          <p:cNvPr id="170" name="Google Shape;170;p23"/>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sm" len="sm"/>
            <a:tailEnd type="none" w="sm" len="sm"/>
          </a:ln>
        </p:spPr>
      </p:cxnSp>
      <p:sp>
        <p:nvSpPr>
          <p:cNvPr id="2" name="Google Shape;63;p13">
            <a:extLst>
              <a:ext uri="{FF2B5EF4-FFF2-40B4-BE49-F238E27FC236}">
                <a16:creationId xmlns="" xmlns:a16="http://schemas.microsoft.com/office/drawing/2014/main" id="{CF8AF2B9-0F94-80E6-B18B-B8C6C03B31AA}"/>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0B986074-121A-D042-721C-086F937C6120}"/>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E29C062E-CC74-43F9-9A86-1A16C1F1D094}"/>
              </a:ext>
            </a:extLst>
          </p:cNvPr>
          <p:cNvSpPr txBox="1"/>
          <p:nvPr/>
        </p:nvSpPr>
        <p:spPr>
          <a:xfrm>
            <a:off x="8459492"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35/80</a:t>
            </a:r>
            <a:endParaRPr sz="1200" b="1" dirty="0">
              <a:solidFill>
                <a:schemeClr val="dk1"/>
              </a:solidFill>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body" idx="1"/>
          </p:nvPr>
        </p:nvSpPr>
        <p:spPr>
          <a:xfrm>
            <a:off x="311700" y="443175"/>
            <a:ext cx="8520600" cy="441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IN" dirty="0"/>
          </a:p>
          <a:p>
            <a:pPr marL="0" lvl="0" indent="0" algn="l" rtl="0">
              <a:spcBef>
                <a:spcPts val="1200"/>
              </a:spcBef>
              <a:spcAft>
                <a:spcPts val="0"/>
              </a:spcAft>
              <a:buNone/>
            </a:pPr>
            <a:endParaRPr lang="en-IN" dirty="0"/>
          </a:p>
          <a:p>
            <a:pPr marL="0" lvl="0" indent="0" algn="l" rtl="0">
              <a:spcBef>
                <a:spcPts val="1200"/>
              </a:spcBef>
              <a:spcAft>
                <a:spcPts val="0"/>
              </a:spcAft>
              <a:buNone/>
            </a:pPr>
            <a:endParaRPr lang="en-IN" dirty="0"/>
          </a:p>
          <a:p>
            <a:pPr marL="0" lvl="0" indent="0" algn="l" rtl="0">
              <a:spcBef>
                <a:spcPts val="1200"/>
              </a:spcBef>
              <a:spcAft>
                <a:spcPts val="0"/>
              </a:spcAft>
              <a:buNone/>
            </a:pPr>
            <a:endParaRPr lang="en-IN" dirty="0"/>
          </a:p>
          <a:p>
            <a:pPr marL="0" lvl="0" indent="0" algn="ctr" rtl="0">
              <a:spcBef>
                <a:spcPts val="1200"/>
              </a:spcBef>
              <a:spcAft>
                <a:spcPts val="1200"/>
              </a:spcAft>
              <a:buNone/>
            </a:pPr>
            <a:r>
              <a:rPr lang="en-IN" sz="3400" b="1" dirty="0">
                <a:solidFill>
                  <a:srgbClr val="FFFF00"/>
                </a:solidFill>
                <a:latin typeface="Lucida Bright" panose="02040602050505020304" pitchFamily="18" charset="0"/>
              </a:rPr>
              <a:t>DATASET SCREENSHOTS</a:t>
            </a:r>
          </a:p>
        </p:txBody>
      </p:sp>
      <p:cxnSp>
        <p:nvCxnSpPr>
          <p:cNvPr id="125" name="Google Shape;125;p19"/>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514F5754-96A5-7D18-EB3A-38B7904E16C6}"/>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3228C74C-F575-DB15-9C38-8223E1DD2504}"/>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22C35E0E-8FE8-22D1-BFD6-FD04FFB98587}"/>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36/80</a:t>
            </a:r>
            <a:endParaRPr sz="1200" b="1" dirty="0">
              <a:solidFill>
                <a:schemeClr val="dk1"/>
              </a:solidFill>
            </a:endParaRPr>
          </a:p>
        </p:txBody>
      </p:sp>
    </p:spTree>
    <p:extLst>
      <p:ext uri="{BB962C8B-B14F-4D97-AF65-F5344CB8AC3E}">
        <p14:creationId xmlns="" xmlns:p14="http://schemas.microsoft.com/office/powerpoint/2010/main" val="180234244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20"/>
          <p:cNvSpPr txBox="1">
            <a:spLocks noGrp="1"/>
          </p:cNvSpPr>
          <p:nvPr>
            <p:ph type="body" idx="1"/>
          </p:nvPr>
        </p:nvSpPr>
        <p:spPr>
          <a:xfrm>
            <a:off x="311700" y="287079"/>
            <a:ext cx="8520600" cy="4281796"/>
          </a:xfrm>
          <a:prstGeom prst="rect">
            <a:avLst/>
          </a:prstGeom>
        </p:spPr>
        <p:txBody>
          <a:bodyPr spcFirstLastPara="1" wrap="square" lIns="91425" tIns="91425" rIns="91425" bIns="91425" anchor="t" anchorCtr="0">
            <a:normAutofit/>
          </a:bodyPr>
          <a:lstStyle/>
          <a:p>
            <a:pPr marL="127000" lvl="0" indent="0" algn="l" rtl="0">
              <a:lnSpc>
                <a:spcPct val="115000"/>
              </a:lnSpc>
              <a:spcBef>
                <a:spcPts val="0"/>
              </a:spcBef>
              <a:spcAft>
                <a:spcPts val="0"/>
              </a:spcAft>
              <a:buSzPts val="1600"/>
              <a:buNone/>
            </a:pPr>
            <a:endParaRPr lang="en-GB" sz="400" b="1" dirty="0"/>
          </a:p>
          <a:p>
            <a:pPr marL="127000" lvl="0" indent="0" algn="l" rtl="0">
              <a:lnSpc>
                <a:spcPct val="115000"/>
              </a:lnSpc>
              <a:spcBef>
                <a:spcPts val="0"/>
              </a:spcBef>
              <a:spcAft>
                <a:spcPts val="0"/>
              </a:spcAft>
              <a:buSzPts val="1600"/>
              <a:buNone/>
            </a:pPr>
            <a:r>
              <a:rPr lang="en-GB" sz="2000" b="1" u="sng" dirty="0">
                <a:solidFill>
                  <a:srgbClr val="FFFF00"/>
                </a:solidFill>
                <a:latin typeface="Lucida Bright" panose="02040602050505020304" pitchFamily="18" charset="0"/>
              </a:rPr>
              <a:t>FIRST FIVE ROWS</a:t>
            </a:r>
          </a:p>
          <a:p>
            <a:pPr marL="127000" lvl="0" indent="0" algn="l" rtl="0">
              <a:lnSpc>
                <a:spcPct val="115000"/>
              </a:lnSpc>
              <a:spcBef>
                <a:spcPts val="0"/>
              </a:spcBef>
              <a:spcAft>
                <a:spcPts val="0"/>
              </a:spcAft>
              <a:buSzPts val="1600"/>
              <a:buNone/>
            </a:pPr>
            <a:endParaRPr lang="en-GB" sz="2400" dirty="0"/>
          </a:p>
          <a:p>
            <a:pPr marL="127000" lvl="0" indent="0" algn="l" rtl="0">
              <a:lnSpc>
                <a:spcPct val="115000"/>
              </a:lnSpc>
              <a:spcBef>
                <a:spcPts val="0"/>
              </a:spcBef>
              <a:spcAft>
                <a:spcPts val="0"/>
              </a:spcAft>
              <a:buSzPts val="1600"/>
              <a:buNone/>
            </a:pPr>
            <a:endParaRPr lang="en-GB" sz="2400" dirty="0"/>
          </a:p>
          <a:p>
            <a:pPr marL="127000" lvl="0" indent="0" algn="l" rtl="0">
              <a:lnSpc>
                <a:spcPct val="115000"/>
              </a:lnSpc>
              <a:spcBef>
                <a:spcPts val="0"/>
              </a:spcBef>
              <a:spcAft>
                <a:spcPts val="0"/>
              </a:spcAft>
              <a:buSzPts val="1600"/>
              <a:buNone/>
            </a:pPr>
            <a:endParaRPr lang="en-GB" sz="2400" dirty="0"/>
          </a:p>
          <a:p>
            <a:pPr marL="127000" lvl="0" indent="0" algn="l" rtl="0">
              <a:lnSpc>
                <a:spcPct val="115000"/>
              </a:lnSpc>
              <a:spcBef>
                <a:spcPts val="0"/>
              </a:spcBef>
              <a:spcAft>
                <a:spcPts val="0"/>
              </a:spcAft>
              <a:buSzPts val="1600"/>
              <a:buNone/>
            </a:pPr>
            <a:endParaRPr lang="en-GB" sz="2400" dirty="0"/>
          </a:p>
          <a:p>
            <a:pPr marL="127000" lvl="0" indent="0" algn="l" rtl="0">
              <a:lnSpc>
                <a:spcPct val="115000"/>
              </a:lnSpc>
              <a:spcBef>
                <a:spcPts val="0"/>
              </a:spcBef>
              <a:spcAft>
                <a:spcPts val="0"/>
              </a:spcAft>
              <a:buSzPts val="1600"/>
              <a:buNone/>
            </a:pPr>
            <a:endParaRPr lang="en-GB" sz="1200" b="1" dirty="0"/>
          </a:p>
          <a:p>
            <a:pPr marL="127000" lvl="0" indent="0" algn="l" rtl="0">
              <a:lnSpc>
                <a:spcPct val="115000"/>
              </a:lnSpc>
              <a:spcBef>
                <a:spcPts val="0"/>
              </a:spcBef>
              <a:spcAft>
                <a:spcPts val="0"/>
              </a:spcAft>
              <a:buSzPts val="1600"/>
              <a:buNone/>
            </a:pPr>
            <a:r>
              <a:rPr lang="en-GB" sz="2000" b="1" u="sng" dirty="0">
                <a:solidFill>
                  <a:srgbClr val="FFFF00"/>
                </a:solidFill>
                <a:latin typeface="Lucida Bright" panose="02040602050505020304" pitchFamily="18" charset="0"/>
              </a:rPr>
              <a:t>LAST FIVE ROWS</a:t>
            </a:r>
          </a:p>
          <a:p>
            <a:pPr marL="127000" lvl="0" indent="0" algn="l" rtl="0">
              <a:lnSpc>
                <a:spcPct val="115000"/>
              </a:lnSpc>
              <a:spcBef>
                <a:spcPts val="0"/>
              </a:spcBef>
              <a:spcAft>
                <a:spcPts val="0"/>
              </a:spcAft>
              <a:buSzPts val="1600"/>
              <a:buNone/>
            </a:pPr>
            <a:endParaRPr lang="en-GB" sz="1400" b="1" dirty="0"/>
          </a:p>
        </p:txBody>
      </p:sp>
      <p:cxnSp>
        <p:nvCxnSpPr>
          <p:cNvPr id="136" name="Google Shape;136;p20"/>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pic>
        <p:nvPicPr>
          <p:cNvPr id="4" name="Picture 3">
            <a:extLst>
              <a:ext uri="{FF2B5EF4-FFF2-40B4-BE49-F238E27FC236}">
                <a16:creationId xmlns="" xmlns:a16="http://schemas.microsoft.com/office/drawing/2014/main" id="{A464078A-36C0-A626-47FF-68744A284C7C}"/>
              </a:ext>
            </a:extLst>
          </p:cNvPr>
          <p:cNvPicPr>
            <a:picLocks noChangeAspect="1"/>
          </p:cNvPicPr>
          <p:nvPr/>
        </p:nvPicPr>
        <p:blipFill>
          <a:blip r:embed="rId3"/>
          <a:stretch>
            <a:fillRect/>
          </a:stretch>
        </p:blipFill>
        <p:spPr>
          <a:xfrm>
            <a:off x="0" y="788918"/>
            <a:ext cx="9144000" cy="1446057"/>
          </a:xfrm>
          <a:prstGeom prst="rect">
            <a:avLst/>
          </a:prstGeom>
        </p:spPr>
      </p:pic>
      <p:pic>
        <p:nvPicPr>
          <p:cNvPr id="6" name="Picture 5">
            <a:extLst>
              <a:ext uri="{FF2B5EF4-FFF2-40B4-BE49-F238E27FC236}">
                <a16:creationId xmlns="" xmlns:a16="http://schemas.microsoft.com/office/drawing/2014/main" id="{5E46D64E-8EC4-5599-35B0-5B97C90F7204}"/>
              </a:ext>
            </a:extLst>
          </p:cNvPr>
          <p:cNvPicPr>
            <a:picLocks noChangeAspect="1"/>
          </p:cNvPicPr>
          <p:nvPr/>
        </p:nvPicPr>
        <p:blipFill>
          <a:blip r:embed="rId4"/>
          <a:stretch>
            <a:fillRect/>
          </a:stretch>
        </p:blipFill>
        <p:spPr>
          <a:xfrm>
            <a:off x="0" y="3084267"/>
            <a:ext cx="9144000" cy="1403927"/>
          </a:xfrm>
          <a:prstGeom prst="rect">
            <a:avLst/>
          </a:prstGeom>
        </p:spPr>
      </p:pic>
      <p:sp>
        <p:nvSpPr>
          <p:cNvPr id="3" name="Google Shape;62;p13">
            <a:extLst>
              <a:ext uri="{FF2B5EF4-FFF2-40B4-BE49-F238E27FC236}">
                <a16:creationId xmlns="" xmlns:a16="http://schemas.microsoft.com/office/drawing/2014/main" id="{EAFFB61F-6802-BB83-C4CB-5897ED09521D}"/>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5" name="Google Shape;64;p13">
            <a:extLst>
              <a:ext uri="{FF2B5EF4-FFF2-40B4-BE49-F238E27FC236}">
                <a16:creationId xmlns="" xmlns:a16="http://schemas.microsoft.com/office/drawing/2014/main" id="{5F9BB849-AEF9-6EF4-B943-1E8BF1BABF86}"/>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37/80</a:t>
            </a:r>
            <a:endParaRPr sz="1200" b="1" dirty="0">
              <a:solidFill>
                <a:schemeClr val="dk1"/>
              </a:solidFill>
            </a:endParaRPr>
          </a:p>
        </p:txBody>
      </p:sp>
      <p:sp>
        <p:nvSpPr>
          <p:cNvPr id="7" name="TextBox 6">
            <a:extLst>
              <a:ext uri="{FF2B5EF4-FFF2-40B4-BE49-F238E27FC236}">
                <a16:creationId xmlns="" xmlns:a16="http://schemas.microsoft.com/office/drawing/2014/main" id="{9CED9BFE-585E-B758-31D2-1D182A7FF490}"/>
              </a:ext>
            </a:extLst>
          </p:cNvPr>
          <p:cNvSpPr txBox="1"/>
          <p:nvPr/>
        </p:nvSpPr>
        <p:spPr>
          <a:xfrm>
            <a:off x="6673880" y="4808558"/>
            <a:ext cx="1328892" cy="523220"/>
          </a:xfrm>
          <a:prstGeom prst="rect">
            <a:avLst/>
          </a:prstGeom>
          <a:noFill/>
        </p:spPr>
        <p:txBody>
          <a:bodyPr wrap="square" rtlCol="0">
            <a:spAutoFit/>
          </a:bodyPr>
          <a:lstStyle/>
          <a:p>
            <a:r>
              <a:rPr lang="en-US" sz="14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4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4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4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 xmlns:p14="http://schemas.microsoft.com/office/powerpoint/2010/main" val="331398813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body" idx="1"/>
          </p:nvPr>
        </p:nvSpPr>
        <p:spPr>
          <a:xfrm>
            <a:off x="311700" y="443175"/>
            <a:ext cx="8520600" cy="398471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IN" dirty="0"/>
          </a:p>
          <a:p>
            <a:pPr marL="0" lvl="0" indent="0" algn="l" rtl="0">
              <a:spcBef>
                <a:spcPts val="1200"/>
              </a:spcBef>
              <a:spcAft>
                <a:spcPts val="0"/>
              </a:spcAft>
              <a:buNone/>
            </a:pPr>
            <a:endParaRPr lang="en-IN" dirty="0"/>
          </a:p>
          <a:p>
            <a:pPr marL="0" lvl="0" indent="0" algn="l" rtl="0">
              <a:spcBef>
                <a:spcPts val="1200"/>
              </a:spcBef>
              <a:spcAft>
                <a:spcPts val="0"/>
              </a:spcAft>
              <a:buNone/>
            </a:pPr>
            <a:endParaRPr lang="en-IN" dirty="0"/>
          </a:p>
          <a:p>
            <a:pPr marL="0" lvl="0" indent="0" algn="ctr" rtl="0">
              <a:spcBef>
                <a:spcPts val="1200"/>
              </a:spcBef>
              <a:spcAft>
                <a:spcPts val="1200"/>
              </a:spcAft>
              <a:buNone/>
            </a:pPr>
            <a:r>
              <a:rPr lang="en-IN" sz="3400" b="1" dirty="0">
                <a:solidFill>
                  <a:srgbClr val="FFFF00"/>
                </a:solidFill>
                <a:latin typeface="Lucida Bright" panose="02040602050505020304" pitchFamily="18" charset="0"/>
              </a:rPr>
              <a:t>EXPERIMENTAL RESULTS</a:t>
            </a:r>
          </a:p>
        </p:txBody>
      </p:sp>
      <p:cxnSp>
        <p:nvCxnSpPr>
          <p:cNvPr id="125" name="Google Shape;125;p19"/>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837C1063-3CC9-74FC-1207-F7B518D8C1C2}"/>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C13C41EB-ED72-915A-833D-6E7FADE5E862}"/>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1D284B56-4C7D-1B3F-4C05-78CAB7619FC7}"/>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38/80</a:t>
            </a:r>
            <a:endParaRPr sz="1200" b="1" dirty="0">
              <a:solidFill>
                <a:schemeClr val="dk1"/>
              </a:solidFill>
            </a:endParaRPr>
          </a:p>
        </p:txBody>
      </p:sp>
    </p:spTree>
    <p:extLst>
      <p:ext uri="{BB962C8B-B14F-4D97-AF65-F5344CB8AC3E}">
        <p14:creationId xmlns="" xmlns:p14="http://schemas.microsoft.com/office/powerpoint/2010/main" val="171111128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GB" u="sng" dirty="0">
                <a:solidFill>
                  <a:srgbClr val="FFFF00"/>
                </a:solidFill>
                <a:latin typeface="Lucida Bright" panose="02040602050505020304" pitchFamily="18" charset="0"/>
              </a:rPr>
              <a:t>DIFFERENT </a:t>
            </a:r>
            <a:r>
              <a:rPr lang="en-GB" u="sng" dirty="0" smtClean="0">
                <a:solidFill>
                  <a:srgbClr val="FFFF00"/>
                </a:solidFill>
                <a:latin typeface="Lucida Bright" panose="02040602050505020304" pitchFamily="18" charset="0"/>
              </a:rPr>
              <a:t>SPLITTING</a:t>
            </a:r>
            <a:r>
              <a:rPr lang="en-GB" sz="2800" u="sng" dirty="0">
                <a:solidFill>
                  <a:srgbClr val="FFFF00"/>
                </a:solidFill>
                <a:latin typeface="Lucida Bright" panose="02040602050505020304" pitchFamily="18" charset="0"/>
              </a:rPr>
              <a:t/>
            </a:r>
            <a:br>
              <a:rPr lang="en-GB" sz="2800" u="sng" dirty="0">
                <a:solidFill>
                  <a:srgbClr val="FFFF00"/>
                </a:solidFill>
                <a:latin typeface="Lucida Bright" panose="02040602050505020304" pitchFamily="18" charset="0"/>
              </a:rPr>
            </a:br>
            <a:endParaRPr u="sng" dirty="0">
              <a:solidFill>
                <a:srgbClr val="FFFF00"/>
              </a:solidFill>
              <a:latin typeface="Lucida Bright" panose="02040602050505020304" pitchFamily="18" charset="0"/>
            </a:endParaRPr>
          </a:p>
        </p:txBody>
      </p:sp>
      <p:cxnSp>
        <p:nvCxnSpPr>
          <p:cNvPr id="136" name="Google Shape;136;p20"/>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C0A669DA-D8E1-4A17-04F4-26043E13EEC8}"/>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pic>
        <p:nvPicPr>
          <p:cNvPr id="8" name="Picture 7">
            <a:extLst>
              <a:ext uri="{FF2B5EF4-FFF2-40B4-BE49-F238E27FC236}">
                <a16:creationId xmlns="" xmlns:a16="http://schemas.microsoft.com/office/drawing/2014/main" id="{B6241D54-9530-1C70-54D9-B91F79F159C2}"/>
              </a:ext>
            </a:extLst>
          </p:cNvPr>
          <p:cNvPicPr>
            <a:picLocks noChangeAspect="1"/>
          </p:cNvPicPr>
          <p:nvPr/>
        </p:nvPicPr>
        <p:blipFill>
          <a:blip r:embed="rId3"/>
          <a:stretch>
            <a:fillRect/>
          </a:stretch>
        </p:blipFill>
        <p:spPr>
          <a:xfrm>
            <a:off x="171932" y="1087441"/>
            <a:ext cx="4653705" cy="3218426"/>
          </a:xfrm>
          <a:prstGeom prst="rect">
            <a:avLst/>
          </a:prstGeom>
        </p:spPr>
      </p:pic>
      <p:pic>
        <p:nvPicPr>
          <p:cNvPr id="1027" name="Picture 3">
            <a:extLst>
              <a:ext uri="{FF2B5EF4-FFF2-40B4-BE49-F238E27FC236}">
                <a16:creationId xmlns="" xmlns:a16="http://schemas.microsoft.com/office/drawing/2014/main" id="{6B8EBD60-331C-080C-700C-8F96D0D46D4B}"/>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010516" y="1082566"/>
            <a:ext cx="3821784" cy="321812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Google Shape;62;p13">
            <a:extLst>
              <a:ext uri="{FF2B5EF4-FFF2-40B4-BE49-F238E27FC236}">
                <a16:creationId xmlns="" xmlns:a16="http://schemas.microsoft.com/office/drawing/2014/main" id="{5FEB6576-7301-5307-B3F0-F004ABA1966E}"/>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5" name="Google Shape;64;p13">
            <a:extLst>
              <a:ext uri="{FF2B5EF4-FFF2-40B4-BE49-F238E27FC236}">
                <a16:creationId xmlns="" xmlns:a16="http://schemas.microsoft.com/office/drawing/2014/main" id="{F05C6DCC-0386-0AB4-A890-F9544AE73D3D}"/>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39/80</a:t>
            </a:r>
            <a:endParaRPr sz="1200" b="1" dirty="0">
              <a:solidFill>
                <a:schemeClr val="dk1"/>
              </a:solidFill>
            </a:endParaRPr>
          </a:p>
        </p:txBody>
      </p:sp>
      <p:sp>
        <p:nvSpPr>
          <p:cNvPr id="6" name="TextBox 5">
            <a:extLst>
              <a:ext uri="{FF2B5EF4-FFF2-40B4-BE49-F238E27FC236}">
                <a16:creationId xmlns="" xmlns:a16="http://schemas.microsoft.com/office/drawing/2014/main" id="{30B199E8-2948-8DB0-F092-E4BD798F5FC7}"/>
              </a:ext>
            </a:extLst>
          </p:cNvPr>
          <p:cNvSpPr txBox="1"/>
          <p:nvPr/>
        </p:nvSpPr>
        <p:spPr>
          <a:xfrm>
            <a:off x="291846" y="4375583"/>
            <a:ext cx="2206939" cy="478849"/>
          </a:xfrm>
          <a:prstGeom prst="rect">
            <a:avLst/>
          </a:prstGeom>
          <a:noFill/>
        </p:spPr>
        <p:txBody>
          <a:bodyPr wrap="square" rtlCol="0">
            <a:spAutoFit/>
          </a:bodyPr>
          <a:lstStyle/>
          <a:p>
            <a:pPr>
              <a:lnSpc>
                <a:spcPct val="107000"/>
              </a:lnSpc>
            </a:pPr>
            <a:r>
              <a:rPr lang="en-IN" sz="800" b="1" dirty="0">
                <a:solidFill>
                  <a:schemeClr val="tx1"/>
                </a:solidFill>
                <a:effectLst/>
                <a:latin typeface="Lucida Bright" panose="02040602050505020304" pitchFamily="18" charset="0"/>
                <a:ea typeface="Arial" panose="020B0604020202020204" pitchFamily="34" charset="0"/>
              </a:rPr>
              <a:t>Updated Algorithm-1: </a:t>
            </a:r>
            <a:r>
              <a:rPr lang="en-IN" sz="800" dirty="0">
                <a:solidFill>
                  <a:schemeClr val="tx1"/>
                </a:solidFill>
                <a:effectLst/>
                <a:latin typeface="Lucida Bright" panose="02040602050505020304" pitchFamily="18" charset="0"/>
                <a:ea typeface="Roboto Serif"/>
                <a:cs typeface="Roboto Serif"/>
              </a:rPr>
              <a:t>AdaBoost</a:t>
            </a:r>
            <a:endParaRPr lang="en-IN" sz="800" dirty="0">
              <a:solidFill>
                <a:schemeClr val="tx1"/>
              </a:solidFill>
              <a:effectLst/>
              <a:latin typeface="Lucida Bright" panose="02040602050505020304" pitchFamily="18" charset="0"/>
              <a:ea typeface="Calibri" panose="020F0502020204030204" pitchFamily="34" charset="0"/>
            </a:endParaRPr>
          </a:p>
          <a:p>
            <a:pPr>
              <a:lnSpc>
                <a:spcPct val="107000"/>
              </a:lnSpc>
            </a:pPr>
            <a:r>
              <a:rPr lang="en-IN" sz="800" b="1" dirty="0">
                <a:solidFill>
                  <a:schemeClr val="tx1"/>
                </a:solidFill>
                <a:effectLst/>
                <a:latin typeface="Lucida Bright" panose="02040602050505020304" pitchFamily="18" charset="0"/>
                <a:ea typeface="Arial" panose="020B0604020202020204" pitchFamily="34" charset="0"/>
              </a:rPr>
              <a:t>Best Split:</a:t>
            </a:r>
            <a:r>
              <a:rPr lang="en-IN" sz="800" b="1" dirty="0">
                <a:solidFill>
                  <a:schemeClr val="tx1"/>
                </a:solidFill>
                <a:effectLst/>
                <a:latin typeface="Lucida Bright" panose="02040602050505020304" pitchFamily="18" charset="0"/>
                <a:ea typeface="Roboto Serif"/>
                <a:cs typeface="Roboto Serif"/>
              </a:rPr>
              <a:t> </a:t>
            </a:r>
            <a:r>
              <a:rPr lang="en-IN" sz="800" dirty="0">
                <a:solidFill>
                  <a:schemeClr val="tx1"/>
                </a:solidFill>
                <a:effectLst/>
                <a:latin typeface="Lucida Bright" panose="02040602050505020304" pitchFamily="18" charset="0"/>
                <a:ea typeface="Roboto Serif"/>
                <a:cs typeface="Roboto Serif"/>
              </a:rPr>
              <a:t>Training 90%, Testing 10%</a:t>
            </a:r>
            <a:endParaRPr lang="en-IN" sz="800" dirty="0">
              <a:solidFill>
                <a:schemeClr val="tx1"/>
              </a:solidFill>
              <a:effectLst/>
              <a:latin typeface="Lucida Bright" panose="02040602050505020304" pitchFamily="18" charset="0"/>
              <a:ea typeface="Calibri" panose="020F0502020204030204" pitchFamily="34" charset="0"/>
            </a:endParaRPr>
          </a:p>
          <a:p>
            <a:endParaRPr lang="en-IN" sz="800" dirty="0">
              <a:solidFill>
                <a:schemeClr val="tx1"/>
              </a:solidFill>
              <a:latin typeface="Lucida Bright" panose="02040602050505020304" pitchFamily="18" charset="0"/>
            </a:endParaRPr>
          </a:p>
        </p:txBody>
      </p:sp>
      <p:sp>
        <p:nvSpPr>
          <p:cNvPr id="7" name="TextBox 6">
            <a:extLst>
              <a:ext uri="{FF2B5EF4-FFF2-40B4-BE49-F238E27FC236}">
                <a16:creationId xmlns="" xmlns:a16="http://schemas.microsoft.com/office/drawing/2014/main" id="{0061E4F2-83BB-EEB3-0ADA-C8CD11796A14}"/>
              </a:ext>
            </a:extLst>
          </p:cNvPr>
          <p:cNvSpPr txBox="1"/>
          <p:nvPr/>
        </p:nvSpPr>
        <p:spPr>
          <a:xfrm>
            <a:off x="2945218" y="4375583"/>
            <a:ext cx="2665781" cy="478849"/>
          </a:xfrm>
          <a:prstGeom prst="rect">
            <a:avLst/>
          </a:prstGeom>
          <a:noFill/>
        </p:spPr>
        <p:txBody>
          <a:bodyPr wrap="square" rtlCol="0">
            <a:spAutoFit/>
          </a:bodyPr>
          <a:lstStyle/>
          <a:p>
            <a:pPr>
              <a:lnSpc>
                <a:spcPct val="107000"/>
              </a:lnSpc>
            </a:pPr>
            <a:r>
              <a:rPr lang="en-IN" sz="800" b="1" dirty="0">
                <a:solidFill>
                  <a:schemeClr val="tx1"/>
                </a:solidFill>
                <a:effectLst/>
                <a:latin typeface="Lucida Bright" panose="02040602050505020304" pitchFamily="18" charset="0"/>
                <a:ea typeface="Arial" panose="020B0604020202020204" pitchFamily="34" charset="0"/>
              </a:rPr>
              <a:t>Updated Algorithm-2:</a:t>
            </a:r>
            <a:r>
              <a:rPr lang="en-IN" sz="800" dirty="0">
                <a:solidFill>
                  <a:schemeClr val="tx1"/>
                </a:solidFill>
                <a:effectLst/>
                <a:latin typeface="Lucida Bright" panose="02040602050505020304" pitchFamily="18" charset="0"/>
                <a:ea typeface="Arial" panose="020B0604020202020204" pitchFamily="34" charset="0"/>
              </a:rPr>
              <a:t> </a:t>
            </a:r>
            <a:r>
              <a:rPr lang="en-IN" sz="800" dirty="0">
                <a:solidFill>
                  <a:schemeClr val="tx1"/>
                </a:solidFill>
                <a:effectLst/>
                <a:latin typeface="Lucida Bright" panose="02040602050505020304" pitchFamily="18" charset="0"/>
                <a:ea typeface="Roboto Serif"/>
                <a:cs typeface="Roboto Serif"/>
              </a:rPr>
              <a:t>Extra Trees Classifier (ETC)</a:t>
            </a:r>
            <a:endParaRPr lang="en-IN" sz="800" dirty="0">
              <a:solidFill>
                <a:schemeClr val="tx1"/>
              </a:solidFill>
              <a:effectLst/>
              <a:latin typeface="Lucida Bright" panose="02040602050505020304" pitchFamily="18" charset="0"/>
              <a:ea typeface="Calibri" panose="020F0502020204030204" pitchFamily="34" charset="0"/>
            </a:endParaRPr>
          </a:p>
          <a:p>
            <a:pPr>
              <a:lnSpc>
                <a:spcPct val="107000"/>
              </a:lnSpc>
            </a:pPr>
            <a:r>
              <a:rPr lang="en-IN" sz="800" b="1" dirty="0">
                <a:solidFill>
                  <a:schemeClr val="tx1"/>
                </a:solidFill>
                <a:effectLst/>
                <a:latin typeface="Lucida Bright" panose="02040602050505020304" pitchFamily="18" charset="0"/>
                <a:ea typeface="Arial" panose="020B0604020202020204" pitchFamily="34" charset="0"/>
              </a:rPr>
              <a:t>Best Split:</a:t>
            </a:r>
            <a:r>
              <a:rPr lang="en-IN" sz="800" dirty="0">
                <a:solidFill>
                  <a:schemeClr val="tx1"/>
                </a:solidFill>
                <a:effectLst/>
                <a:latin typeface="Lucida Bright" panose="02040602050505020304" pitchFamily="18" charset="0"/>
                <a:ea typeface="Arial" panose="020B0604020202020204" pitchFamily="34" charset="0"/>
              </a:rPr>
              <a:t> </a:t>
            </a:r>
            <a:r>
              <a:rPr lang="en-IN" sz="800" dirty="0">
                <a:solidFill>
                  <a:schemeClr val="tx1"/>
                </a:solidFill>
                <a:effectLst/>
                <a:latin typeface="Lucida Bright" panose="02040602050505020304" pitchFamily="18" charset="0"/>
                <a:ea typeface="Roboto Serif"/>
                <a:cs typeface="Roboto Serif"/>
              </a:rPr>
              <a:t>Training 80%, Testing 20%</a:t>
            </a:r>
            <a:endParaRPr lang="en-IN" sz="800" dirty="0">
              <a:solidFill>
                <a:schemeClr val="tx1"/>
              </a:solidFill>
              <a:effectLst/>
              <a:latin typeface="Lucida Bright" panose="02040602050505020304" pitchFamily="18" charset="0"/>
              <a:ea typeface="Calibri" panose="020F0502020204030204" pitchFamily="34" charset="0"/>
            </a:endParaRPr>
          </a:p>
          <a:p>
            <a:endParaRPr lang="en-IN" sz="800" dirty="0">
              <a:solidFill>
                <a:schemeClr val="tx1"/>
              </a:solidFill>
              <a:latin typeface="Lucida Bright" panose="02040602050505020304" pitchFamily="18" charset="0"/>
            </a:endParaRPr>
          </a:p>
        </p:txBody>
      </p:sp>
      <p:sp>
        <p:nvSpPr>
          <p:cNvPr id="11" name="TextBox 10">
            <a:extLst>
              <a:ext uri="{FF2B5EF4-FFF2-40B4-BE49-F238E27FC236}">
                <a16:creationId xmlns="" xmlns:a16="http://schemas.microsoft.com/office/drawing/2014/main" id="{2A91E1A0-3834-06D7-2448-5E14899F9D27}"/>
              </a:ext>
            </a:extLst>
          </p:cNvPr>
          <p:cNvSpPr txBox="1"/>
          <p:nvPr/>
        </p:nvSpPr>
        <p:spPr>
          <a:xfrm>
            <a:off x="5840313" y="4380106"/>
            <a:ext cx="3110737" cy="478849"/>
          </a:xfrm>
          <a:prstGeom prst="rect">
            <a:avLst/>
          </a:prstGeom>
          <a:noFill/>
        </p:spPr>
        <p:txBody>
          <a:bodyPr wrap="square" rtlCol="0">
            <a:spAutoFit/>
          </a:bodyPr>
          <a:lstStyle/>
          <a:p>
            <a:pPr>
              <a:lnSpc>
                <a:spcPct val="107000"/>
              </a:lnSpc>
            </a:pPr>
            <a:r>
              <a:rPr lang="en-IN" sz="800" b="1" dirty="0">
                <a:solidFill>
                  <a:schemeClr val="tx1"/>
                </a:solidFill>
                <a:effectLst/>
                <a:latin typeface="Lucida Bright" panose="02040602050505020304" pitchFamily="18" charset="0"/>
                <a:ea typeface="Arial" panose="020B0604020202020204" pitchFamily="34" charset="0"/>
              </a:rPr>
              <a:t>Updated Algorithm-3:</a:t>
            </a:r>
            <a:r>
              <a:rPr lang="en-IN" sz="800" dirty="0">
                <a:solidFill>
                  <a:schemeClr val="tx1"/>
                </a:solidFill>
                <a:effectLst/>
                <a:latin typeface="Lucida Bright" panose="02040602050505020304" pitchFamily="18" charset="0"/>
                <a:ea typeface="Arial" panose="020B0604020202020204" pitchFamily="34" charset="0"/>
              </a:rPr>
              <a:t> </a:t>
            </a:r>
            <a:r>
              <a:rPr lang="en-IN" sz="800" dirty="0">
                <a:solidFill>
                  <a:schemeClr val="tx1"/>
                </a:solidFill>
                <a:effectLst/>
                <a:latin typeface="Lucida Bright" panose="02040602050505020304" pitchFamily="18" charset="0"/>
                <a:ea typeface="Roboto Serif"/>
                <a:cs typeface="Roboto Serif"/>
              </a:rPr>
              <a:t>Linear Discriminant Analysis (LDA)</a:t>
            </a:r>
            <a:endParaRPr lang="en-IN" sz="800" dirty="0">
              <a:solidFill>
                <a:schemeClr val="tx1"/>
              </a:solidFill>
              <a:effectLst/>
              <a:latin typeface="Lucida Bright" panose="02040602050505020304" pitchFamily="18" charset="0"/>
              <a:ea typeface="Calibri" panose="020F0502020204030204" pitchFamily="34" charset="0"/>
            </a:endParaRPr>
          </a:p>
          <a:p>
            <a:pPr>
              <a:lnSpc>
                <a:spcPct val="107000"/>
              </a:lnSpc>
            </a:pPr>
            <a:r>
              <a:rPr lang="en-IN" sz="800" b="1" dirty="0">
                <a:solidFill>
                  <a:schemeClr val="tx1"/>
                </a:solidFill>
                <a:effectLst/>
                <a:latin typeface="Lucida Bright" panose="02040602050505020304" pitchFamily="18" charset="0"/>
                <a:ea typeface="Arial" panose="020B0604020202020204" pitchFamily="34" charset="0"/>
              </a:rPr>
              <a:t>Best Split:</a:t>
            </a:r>
            <a:r>
              <a:rPr lang="en-IN" sz="800" dirty="0">
                <a:solidFill>
                  <a:schemeClr val="tx1"/>
                </a:solidFill>
                <a:effectLst/>
                <a:latin typeface="Lucida Bright" panose="02040602050505020304" pitchFamily="18" charset="0"/>
                <a:ea typeface="Arial" panose="020B0604020202020204" pitchFamily="34" charset="0"/>
              </a:rPr>
              <a:t> </a:t>
            </a:r>
            <a:r>
              <a:rPr lang="en-IN" sz="800" dirty="0">
                <a:solidFill>
                  <a:schemeClr val="tx1"/>
                </a:solidFill>
                <a:effectLst/>
                <a:latin typeface="Lucida Bright" panose="02040602050505020304" pitchFamily="18" charset="0"/>
                <a:ea typeface="Roboto Serif"/>
                <a:cs typeface="Roboto Serif"/>
              </a:rPr>
              <a:t>Training 75%, Testing 25%</a:t>
            </a:r>
            <a:endParaRPr lang="en-IN" sz="800" dirty="0">
              <a:solidFill>
                <a:schemeClr val="tx1"/>
              </a:solidFill>
              <a:effectLst/>
              <a:latin typeface="Lucida Bright" panose="02040602050505020304" pitchFamily="18" charset="0"/>
              <a:ea typeface="Calibri" panose="020F0502020204030204" pitchFamily="34" charset="0"/>
            </a:endParaRPr>
          </a:p>
          <a:p>
            <a:endParaRPr lang="en-IN" sz="800" dirty="0">
              <a:solidFill>
                <a:schemeClr val="tx1"/>
              </a:solidFill>
              <a:latin typeface="Lucida Bright" panose="02040602050505020304" pitchFamily="18" charset="0"/>
            </a:endParaRPr>
          </a:p>
        </p:txBody>
      </p:sp>
    </p:spTree>
    <p:extLst>
      <p:ext uri="{BB962C8B-B14F-4D97-AF65-F5344CB8AC3E}">
        <p14:creationId xmlns="" xmlns:p14="http://schemas.microsoft.com/office/powerpoint/2010/main" val="235106101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311700" y="443175"/>
            <a:ext cx="8520600" cy="441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ctr" rtl="0">
              <a:spcBef>
                <a:spcPts val="1200"/>
              </a:spcBef>
              <a:spcAft>
                <a:spcPts val="1200"/>
              </a:spcAft>
              <a:buNone/>
            </a:pPr>
            <a:r>
              <a:rPr lang="en-GB" sz="3400" b="1" dirty="0">
                <a:solidFill>
                  <a:srgbClr val="FFFF00"/>
                </a:solidFill>
                <a:latin typeface="Lucida Bright" panose="02040602050505020304" pitchFamily="18" charset="0"/>
              </a:rPr>
              <a:t>ABSTRACT</a:t>
            </a:r>
          </a:p>
        </p:txBody>
      </p:sp>
      <p:cxnSp>
        <p:nvCxnSpPr>
          <p:cNvPr id="81" name="Google Shape;81;p15"/>
          <p:cNvCxnSpPr>
            <a:cxnSpLocks/>
          </p:cNvCxnSpPr>
          <p:nvPr/>
        </p:nvCxnSpPr>
        <p:spPr>
          <a:xfrm>
            <a:off x="311700" y="4728609"/>
            <a:ext cx="8639350" cy="0"/>
          </a:xfrm>
          <a:prstGeom prst="straightConnector1">
            <a:avLst/>
          </a:prstGeom>
          <a:noFill/>
          <a:ln w="9525" cap="flat" cmpd="sng">
            <a:solidFill>
              <a:schemeClr val="dk1"/>
            </a:solidFill>
            <a:prstDash val="solid"/>
            <a:round/>
            <a:headEnd type="none" w="med" len="med"/>
            <a:tailEnd type="none" w="med" len="med"/>
          </a:ln>
        </p:spPr>
      </p:cxnSp>
      <p:sp>
        <p:nvSpPr>
          <p:cNvPr id="85" name="Google Shape;85;p15"/>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4/80</a:t>
            </a:r>
            <a:endParaRPr sz="1200" b="1" dirty="0">
              <a:solidFill>
                <a:schemeClr val="dk1"/>
              </a:solidFill>
            </a:endParaRPr>
          </a:p>
        </p:txBody>
      </p:sp>
      <p:sp>
        <p:nvSpPr>
          <p:cNvPr id="2" name="Google Shape;63;p13">
            <a:extLst>
              <a:ext uri="{FF2B5EF4-FFF2-40B4-BE49-F238E27FC236}">
                <a16:creationId xmlns="" xmlns:a16="http://schemas.microsoft.com/office/drawing/2014/main" id="{5772940E-D3A9-0662-18E0-9087A04CEB86}"/>
              </a:ext>
            </a:extLst>
          </p:cNvPr>
          <p:cNvSpPr txBox="1"/>
          <p:nvPr/>
        </p:nvSpPr>
        <p:spPr>
          <a:xfrm>
            <a:off x="6384049" y="4714100"/>
            <a:ext cx="1466409"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56E992CC-C5A8-1C86-0872-3CB93908E5E5}"/>
              </a:ext>
            </a:extLst>
          </p:cNvPr>
          <p:cNvSpPr txBox="1"/>
          <p:nvPr/>
        </p:nvSpPr>
        <p:spPr>
          <a:xfrm>
            <a:off x="2674387"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GB" u="sng" dirty="0">
                <a:solidFill>
                  <a:srgbClr val="FFFF00"/>
                </a:solidFill>
                <a:latin typeface="Lucida Bright" panose="02040602050505020304" pitchFamily="18" charset="0"/>
              </a:rPr>
              <a:t>DIFFERENT CROSS-VALIDATION</a:t>
            </a:r>
            <a:r>
              <a:rPr lang="en-GB" sz="2800" u="sng" dirty="0">
                <a:solidFill>
                  <a:srgbClr val="FFFF00"/>
                </a:solidFill>
              </a:rPr>
              <a:t/>
            </a:r>
            <a:br>
              <a:rPr lang="en-GB" sz="2800" u="sng" dirty="0">
                <a:solidFill>
                  <a:srgbClr val="FFFF00"/>
                </a:solidFill>
              </a:rPr>
            </a:br>
            <a:endParaRPr u="sng" dirty="0">
              <a:solidFill>
                <a:srgbClr val="FFFF00"/>
              </a:solidFill>
            </a:endParaRPr>
          </a:p>
        </p:txBody>
      </p:sp>
      <p:cxnSp>
        <p:nvCxnSpPr>
          <p:cNvPr id="136" name="Google Shape;136;p20"/>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C0A669DA-D8E1-4A17-04F4-26043E13EEC8}"/>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pic>
        <p:nvPicPr>
          <p:cNvPr id="4" name="Picture 3">
            <a:extLst>
              <a:ext uri="{FF2B5EF4-FFF2-40B4-BE49-F238E27FC236}">
                <a16:creationId xmlns="" xmlns:a16="http://schemas.microsoft.com/office/drawing/2014/main" id="{A9CDAE7F-D571-8EA1-5813-14F16BBAE316}"/>
              </a:ext>
            </a:extLst>
          </p:cNvPr>
          <p:cNvPicPr>
            <a:picLocks noChangeAspect="1"/>
          </p:cNvPicPr>
          <p:nvPr/>
        </p:nvPicPr>
        <p:blipFill>
          <a:blip r:embed="rId3"/>
          <a:stretch>
            <a:fillRect/>
          </a:stretch>
        </p:blipFill>
        <p:spPr>
          <a:xfrm>
            <a:off x="118224" y="1156227"/>
            <a:ext cx="4743493" cy="2919987"/>
          </a:xfrm>
          <a:prstGeom prst="rect">
            <a:avLst/>
          </a:prstGeom>
        </p:spPr>
      </p:pic>
      <p:pic>
        <p:nvPicPr>
          <p:cNvPr id="2050" name="Picture 2">
            <a:extLst>
              <a:ext uri="{FF2B5EF4-FFF2-40B4-BE49-F238E27FC236}">
                <a16:creationId xmlns="" xmlns:a16="http://schemas.microsoft.com/office/drawing/2014/main" id="{A084E044-DEFC-E69E-9996-A39DB30E737A}"/>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960075" y="1347830"/>
            <a:ext cx="3990975" cy="2902973"/>
          </a:xfrm>
          <a:prstGeom prst="rect">
            <a:avLst/>
          </a:prstGeom>
          <a:noFill/>
          <a:extLst>
            <a:ext uri="{909E8E84-426E-40DD-AFC4-6F175D3DCCD1}">
              <a14:hiddenFill xmlns="" xmlns:a14="http://schemas.microsoft.com/office/drawing/2010/main">
                <a:solidFill>
                  <a:srgbClr val="FFFFFF"/>
                </a:solidFill>
              </a14:hiddenFill>
            </a:ext>
          </a:extLst>
        </p:spPr>
      </p:pic>
      <p:sp>
        <p:nvSpPr>
          <p:cNvPr id="5" name="Google Shape;62;p13">
            <a:extLst>
              <a:ext uri="{FF2B5EF4-FFF2-40B4-BE49-F238E27FC236}">
                <a16:creationId xmlns="" xmlns:a16="http://schemas.microsoft.com/office/drawing/2014/main" id="{C8A1E6A7-5DB1-E0C7-F7BA-CE1794BE385F}"/>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6" name="Google Shape;64;p13">
            <a:extLst>
              <a:ext uri="{FF2B5EF4-FFF2-40B4-BE49-F238E27FC236}">
                <a16:creationId xmlns="" xmlns:a16="http://schemas.microsoft.com/office/drawing/2014/main" id="{CB29BD5A-A260-1F57-07F3-C5D7DDBC17A5}"/>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40/80</a:t>
            </a:r>
            <a:endParaRPr sz="1200" b="1" dirty="0">
              <a:solidFill>
                <a:schemeClr val="dk1"/>
              </a:solidFill>
            </a:endParaRPr>
          </a:p>
        </p:txBody>
      </p:sp>
      <p:sp>
        <p:nvSpPr>
          <p:cNvPr id="8" name="TextBox 7">
            <a:extLst>
              <a:ext uri="{FF2B5EF4-FFF2-40B4-BE49-F238E27FC236}">
                <a16:creationId xmlns="" xmlns:a16="http://schemas.microsoft.com/office/drawing/2014/main" id="{E75E7F10-33FE-995E-E05F-BE863597C15C}"/>
              </a:ext>
            </a:extLst>
          </p:cNvPr>
          <p:cNvSpPr txBox="1"/>
          <p:nvPr/>
        </p:nvSpPr>
        <p:spPr>
          <a:xfrm>
            <a:off x="118225" y="4164324"/>
            <a:ext cx="1988503" cy="461665"/>
          </a:xfrm>
          <a:prstGeom prst="rect">
            <a:avLst/>
          </a:prstGeom>
          <a:noFill/>
        </p:spPr>
        <p:txBody>
          <a:bodyPr wrap="square" rtlCol="0">
            <a:spAutoFit/>
          </a:bodyPr>
          <a:lstStyle/>
          <a:p>
            <a:r>
              <a:rPr lang="en-GB" sz="800" dirty="0">
                <a:solidFill>
                  <a:schemeClr val="tx1"/>
                </a:solidFill>
                <a:latin typeface="Lucida Bright" panose="02040602050505020304" pitchFamily="18" charset="0"/>
              </a:rPr>
              <a:t>Updated Algorithm1: AdaBoost</a:t>
            </a:r>
          </a:p>
          <a:p>
            <a:r>
              <a:rPr lang="en-GB" sz="800" dirty="0">
                <a:solidFill>
                  <a:schemeClr val="tx1"/>
                </a:solidFill>
                <a:latin typeface="Lucida Bright" panose="02040602050505020304" pitchFamily="18" charset="0"/>
              </a:rPr>
              <a:t>Best Split: Training 90%, Testing 10%</a:t>
            </a:r>
          </a:p>
          <a:p>
            <a:r>
              <a:rPr lang="en-GB" sz="800" dirty="0">
                <a:solidFill>
                  <a:schemeClr val="tx1"/>
                </a:solidFill>
                <a:latin typeface="Lucida Bright" panose="02040602050505020304" pitchFamily="18" charset="0"/>
              </a:rPr>
              <a:t>Best CV: Holdout</a:t>
            </a:r>
            <a:endParaRPr lang="en-IN" sz="800" dirty="0">
              <a:solidFill>
                <a:schemeClr val="tx1"/>
              </a:solidFill>
              <a:latin typeface="Lucida Bright" panose="02040602050505020304" pitchFamily="18" charset="0"/>
            </a:endParaRPr>
          </a:p>
        </p:txBody>
      </p:sp>
      <p:sp>
        <p:nvSpPr>
          <p:cNvPr id="9" name="TextBox 8">
            <a:extLst>
              <a:ext uri="{FF2B5EF4-FFF2-40B4-BE49-F238E27FC236}">
                <a16:creationId xmlns="" xmlns:a16="http://schemas.microsoft.com/office/drawing/2014/main" id="{11FA8A7B-8239-7B45-083F-C18FF90FB2D7}"/>
              </a:ext>
            </a:extLst>
          </p:cNvPr>
          <p:cNvSpPr txBox="1"/>
          <p:nvPr/>
        </p:nvSpPr>
        <p:spPr>
          <a:xfrm>
            <a:off x="2106728" y="4164324"/>
            <a:ext cx="2853347" cy="610552"/>
          </a:xfrm>
          <a:prstGeom prst="rect">
            <a:avLst/>
          </a:prstGeom>
          <a:noFill/>
        </p:spPr>
        <p:txBody>
          <a:bodyPr wrap="square" rtlCol="0">
            <a:spAutoFit/>
          </a:bodyPr>
          <a:lstStyle/>
          <a:p>
            <a:pPr>
              <a:lnSpc>
                <a:spcPct val="107000"/>
              </a:lnSpc>
            </a:pPr>
            <a:r>
              <a:rPr lang="en-IN" sz="800" dirty="0">
                <a:solidFill>
                  <a:schemeClr val="tx1"/>
                </a:solidFill>
                <a:latin typeface="Lucida Bright" panose="02040602050505020304" pitchFamily="18" charset="0"/>
              </a:rPr>
              <a:t>Updated Algorithm2: Extra Trees Classifier (ETC)</a:t>
            </a:r>
          </a:p>
          <a:p>
            <a:pPr>
              <a:lnSpc>
                <a:spcPct val="107000"/>
              </a:lnSpc>
            </a:pPr>
            <a:r>
              <a:rPr lang="en-IN" sz="800" dirty="0">
                <a:solidFill>
                  <a:schemeClr val="tx1"/>
                </a:solidFill>
                <a:latin typeface="Lucida Bright" panose="02040602050505020304" pitchFamily="18" charset="0"/>
              </a:rPr>
              <a:t>Best Split: Training 80%, Testing 20%	 </a:t>
            </a:r>
          </a:p>
          <a:p>
            <a:pPr>
              <a:lnSpc>
                <a:spcPct val="107000"/>
              </a:lnSpc>
            </a:pPr>
            <a:r>
              <a:rPr lang="en-IN" sz="800" dirty="0">
                <a:solidFill>
                  <a:schemeClr val="tx1"/>
                </a:solidFill>
                <a:latin typeface="Lucida Bright" panose="02040602050505020304" pitchFamily="18" charset="0"/>
              </a:rPr>
              <a:t>Best CV: K-Fold</a:t>
            </a:r>
          </a:p>
          <a:p>
            <a:endParaRPr lang="en-IN" sz="800" dirty="0"/>
          </a:p>
        </p:txBody>
      </p:sp>
      <p:sp>
        <p:nvSpPr>
          <p:cNvPr id="10" name="TextBox 9">
            <a:extLst>
              <a:ext uri="{FF2B5EF4-FFF2-40B4-BE49-F238E27FC236}">
                <a16:creationId xmlns="" xmlns:a16="http://schemas.microsoft.com/office/drawing/2014/main" id="{78708EED-1C42-C641-3A4E-599A0BFC625D}"/>
              </a:ext>
            </a:extLst>
          </p:cNvPr>
          <p:cNvSpPr txBox="1"/>
          <p:nvPr/>
        </p:nvSpPr>
        <p:spPr>
          <a:xfrm>
            <a:off x="5433236" y="4250803"/>
            <a:ext cx="3136605" cy="461665"/>
          </a:xfrm>
          <a:prstGeom prst="rect">
            <a:avLst/>
          </a:prstGeom>
          <a:noFill/>
        </p:spPr>
        <p:txBody>
          <a:bodyPr wrap="square" rtlCol="0">
            <a:spAutoFit/>
          </a:bodyPr>
          <a:lstStyle/>
          <a:p>
            <a:r>
              <a:rPr lang="en-IN" sz="800" dirty="0">
                <a:solidFill>
                  <a:schemeClr val="tx1"/>
                </a:solidFill>
                <a:latin typeface="Lucida Bright" panose="02040602050505020304" pitchFamily="18" charset="0"/>
              </a:rPr>
              <a:t>Updated Algorithm3: Linear Discriminant Analysis (LDA)</a:t>
            </a:r>
          </a:p>
          <a:p>
            <a:r>
              <a:rPr lang="en-IN" sz="800" dirty="0">
                <a:solidFill>
                  <a:schemeClr val="tx1"/>
                </a:solidFill>
                <a:latin typeface="Lucida Bright" panose="02040602050505020304" pitchFamily="18" charset="0"/>
              </a:rPr>
              <a:t>Best Split: Training 75%, Testing 25%		 </a:t>
            </a:r>
          </a:p>
          <a:p>
            <a:r>
              <a:rPr lang="en-IN" sz="800" dirty="0">
                <a:solidFill>
                  <a:schemeClr val="tx1"/>
                </a:solidFill>
                <a:latin typeface="Lucida Bright" panose="02040602050505020304" pitchFamily="18" charset="0"/>
              </a:rPr>
              <a:t>Best CV: K-Fold</a:t>
            </a:r>
          </a:p>
        </p:txBody>
      </p:sp>
    </p:spTree>
    <p:extLst>
      <p:ext uri="{BB962C8B-B14F-4D97-AF65-F5344CB8AC3E}">
        <p14:creationId xmlns="" xmlns:p14="http://schemas.microsoft.com/office/powerpoint/2010/main" val="11282747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GB" u="sng" dirty="0">
                <a:solidFill>
                  <a:srgbClr val="FFFF00"/>
                </a:solidFill>
                <a:latin typeface="Lucida Bright" panose="02040602050505020304" pitchFamily="18" charset="0"/>
              </a:rPr>
              <a:t>DIFFERENT FEATURE-SELECTION</a:t>
            </a:r>
            <a:r>
              <a:rPr lang="en-GB" sz="2800" u="sng" dirty="0">
                <a:solidFill>
                  <a:srgbClr val="FFFF00"/>
                </a:solidFill>
              </a:rPr>
              <a:t/>
            </a:r>
            <a:br>
              <a:rPr lang="en-GB" sz="2800" u="sng" dirty="0">
                <a:solidFill>
                  <a:srgbClr val="FFFF00"/>
                </a:solidFill>
              </a:rPr>
            </a:br>
            <a:endParaRPr u="sng" dirty="0">
              <a:solidFill>
                <a:srgbClr val="FFFF00"/>
              </a:solidFill>
            </a:endParaRPr>
          </a:p>
        </p:txBody>
      </p:sp>
      <p:cxnSp>
        <p:nvCxnSpPr>
          <p:cNvPr id="136" name="Google Shape;136;p20"/>
          <p:cNvCxnSpPr>
            <a:cxnSpLocks/>
          </p:cNvCxnSpPr>
          <p:nvPr/>
        </p:nvCxnSpPr>
        <p:spPr>
          <a:xfrm flipV="1">
            <a:off x="311700" y="4714100"/>
            <a:ext cx="8639350" cy="32344"/>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C0A669DA-D8E1-4A17-04F4-26043E13EEC8}"/>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pic>
        <p:nvPicPr>
          <p:cNvPr id="5" name="Picture 4">
            <a:extLst>
              <a:ext uri="{FF2B5EF4-FFF2-40B4-BE49-F238E27FC236}">
                <a16:creationId xmlns="" xmlns:a16="http://schemas.microsoft.com/office/drawing/2014/main" id="{133BAAD7-2A61-AC06-6F9F-FCBF635A9A7B}"/>
              </a:ext>
            </a:extLst>
          </p:cNvPr>
          <p:cNvPicPr>
            <a:picLocks noChangeAspect="1"/>
          </p:cNvPicPr>
          <p:nvPr/>
        </p:nvPicPr>
        <p:blipFill>
          <a:blip r:embed="rId3"/>
          <a:stretch>
            <a:fillRect/>
          </a:stretch>
        </p:blipFill>
        <p:spPr>
          <a:xfrm>
            <a:off x="311700" y="1017725"/>
            <a:ext cx="4587800" cy="2822903"/>
          </a:xfrm>
          <a:prstGeom prst="rect">
            <a:avLst/>
          </a:prstGeom>
        </p:spPr>
      </p:pic>
      <p:pic>
        <p:nvPicPr>
          <p:cNvPr id="3074" name="Picture 2">
            <a:extLst>
              <a:ext uri="{FF2B5EF4-FFF2-40B4-BE49-F238E27FC236}">
                <a16:creationId xmlns="" xmlns:a16="http://schemas.microsoft.com/office/drawing/2014/main" id="{9BE4FB98-4F8C-B74C-249F-F9AC34B6B6B9}"/>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026750" y="1446709"/>
            <a:ext cx="3924300" cy="2371725"/>
          </a:xfrm>
          <a:prstGeom prst="rect">
            <a:avLst/>
          </a:prstGeom>
          <a:noFill/>
          <a:extLst>
            <a:ext uri="{909E8E84-426E-40DD-AFC4-6F175D3DCCD1}">
              <a14:hiddenFill xmlns="" xmlns:a14="http://schemas.microsoft.com/office/drawing/2010/main">
                <a:solidFill>
                  <a:srgbClr val="FFFFFF"/>
                </a:solidFill>
              </a14:hiddenFill>
            </a:ext>
          </a:extLst>
        </p:spPr>
      </p:pic>
      <p:sp>
        <p:nvSpPr>
          <p:cNvPr id="3" name="Google Shape;62;p13">
            <a:extLst>
              <a:ext uri="{FF2B5EF4-FFF2-40B4-BE49-F238E27FC236}">
                <a16:creationId xmlns="" xmlns:a16="http://schemas.microsoft.com/office/drawing/2014/main" id="{DB74401B-F95A-1730-872B-0A3188D7A893}"/>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58C39F9D-32FC-07A5-CCB5-E07591FC32DB}"/>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41/80</a:t>
            </a:r>
            <a:endParaRPr sz="1200" b="1" dirty="0">
              <a:solidFill>
                <a:schemeClr val="dk1"/>
              </a:solidFill>
            </a:endParaRPr>
          </a:p>
        </p:txBody>
      </p:sp>
      <p:sp>
        <p:nvSpPr>
          <p:cNvPr id="6" name="TextBox 5">
            <a:extLst>
              <a:ext uri="{FF2B5EF4-FFF2-40B4-BE49-F238E27FC236}">
                <a16:creationId xmlns="" xmlns:a16="http://schemas.microsoft.com/office/drawing/2014/main" id="{710F1AC2-1812-5A5A-EA14-D42C30B417EC}"/>
              </a:ext>
            </a:extLst>
          </p:cNvPr>
          <p:cNvSpPr txBox="1"/>
          <p:nvPr/>
        </p:nvSpPr>
        <p:spPr>
          <a:xfrm>
            <a:off x="504061" y="3994912"/>
            <a:ext cx="1931003" cy="707886"/>
          </a:xfrm>
          <a:prstGeom prst="rect">
            <a:avLst/>
          </a:prstGeom>
          <a:noFill/>
        </p:spPr>
        <p:txBody>
          <a:bodyPr wrap="square" rtlCol="0">
            <a:spAutoFit/>
          </a:bodyPr>
          <a:lstStyle/>
          <a:p>
            <a:r>
              <a:rPr lang="en-GB" sz="800" dirty="0">
                <a:solidFill>
                  <a:schemeClr val="tx1"/>
                </a:solidFill>
                <a:latin typeface="Lucida Bright" panose="02040602050505020304" pitchFamily="18" charset="0"/>
              </a:rPr>
              <a:t>Updated Algorithm1: AdaBoost</a:t>
            </a:r>
          </a:p>
          <a:p>
            <a:r>
              <a:rPr lang="en-GB" sz="800" dirty="0">
                <a:solidFill>
                  <a:schemeClr val="tx1"/>
                </a:solidFill>
                <a:latin typeface="Lucida Bright" panose="02040602050505020304" pitchFamily="18" charset="0"/>
              </a:rPr>
              <a:t>Best Split: Training 90%, Testing 10% </a:t>
            </a:r>
          </a:p>
          <a:p>
            <a:r>
              <a:rPr lang="en-GB" sz="800" dirty="0">
                <a:solidFill>
                  <a:schemeClr val="tx1"/>
                </a:solidFill>
                <a:latin typeface="Lucida Bright" panose="02040602050505020304" pitchFamily="18" charset="0"/>
              </a:rPr>
              <a:t>Best CV: Holdout	</a:t>
            </a:r>
          </a:p>
          <a:p>
            <a:r>
              <a:rPr lang="en-GB" sz="800" dirty="0">
                <a:solidFill>
                  <a:schemeClr val="tx1"/>
                </a:solidFill>
                <a:latin typeface="Lucida Bright" panose="02040602050505020304" pitchFamily="18" charset="0"/>
              </a:rPr>
              <a:t>Best Feature selection: Chi-Square</a:t>
            </a:r>
            <a:endParaRPr lang="en-IN" sz="800" dirty="0">
              <a:solidFill>
                <a:schemeClr val="tx1"/>
              </a:solidFill>
              <a:latin typeface="Lucida Bright" panose="02040602050505020304" pitchFamily="18" charset="0"/>
            </a:endParaRPr>
          </a:p>
        </p:txBody>
      </p:sp>
      <p:sp>
        <p:nvSpPr>
          <p:cNvPr id="7" name="TextBox 6">
            <a:extLst>
              <a:ext uri="{FF2B5EF4-FFF2-40B4-BE49-F238E27FC236}">
                <a16:creationId xmlns="" xmlns:a16="http://schemas.microsoft.com/office/drawing/2014/main" id="{E41F43B1-F844-F633-4F89-0781AAAB4C13}"/>
              </a:ext>
            </a:extLst>
          </p:cNvPr>
          <p:cNvSpPr txBox="1"/>
          <p:nvPr/>
        </p:nvSpPr>
        <p:spPr>
          <a:xfrm>
            <a:off x="2860158" y="4026897"/>
            <a:ext cx="2594346" cy="584775"/>
          </a:xfrm>
          <a:prstGeom prst="rect">
            <a:avLst/>
          </a:prstGeom>
          <a:noFill/>
        </p:spPr>
        <p:txBody>
          <a:bodyPr wrap="square" rtlCol="0">
            <a:spAutoFit/>
          </a:bodyPr>
          <a:lstStyle/>
          <a:p>
            <a:r>
              <a:rPr lang="en-GB" sz="800" dirty="0">
                <a:solidFill>
                  <a:schemeClr val="tx1"/>
                </a:solidFill>
                <a:latin typeface="Lucida Bright" panose="02040602050505020304" pitchFamily="18" charset="0"/>
              </a:rPr>
              <a:t>Updated Algorithm2: Extra Trees Classifier (ETC)</a:t>
            </a:r>
          </a:p>
          <a:p>
            <a:r>
              <a:rPr lang="en-GB" sz="800" dirty="0">
                <a:solidFill>
                  <a:schemeClr val="tx1"/>
                </a:solidFill>
                <a:latin typeface="Lucida Bright" panose="02040602050505020304" pitchFamily="18" charset="0"/>
              </a:rPr>
              <a:t>Best Split: Training 80%, Testing 20%	 </a:t>
            </a:r>
          </a:p>
          <a:p>
            <a:r>
              <a:rPr lang="en-GB" sz="800" dirty="0">
                <a:solidFill>
                  <a:schemeClr val="tx1"/>
                </a:solidFill>
                <a:latin typeface="Lucida Bright" panose="02040602050505020304" pitchFamily="18" charset="0"/>
              </a:rPr>
              <a:t>Best CV: K-Fold</a:t>
            </a:r>
          </a:p>
          <a:p>
            <a:r>
              <a:rPr lang="en-GB" sz="800" dirty="0">
                <a:solidFill>
                  <a:schemeClr val="tx1"/>
                </a:solidFill>
                <a:latin typeface="Lucida Bright" panose="02040602050505020304" pitchFamily="18" charset="0"/>
              </a:rPr>
              <a:t>Best Feature selection: Chi-Square</a:t>
            </a:r>
            <a:endParaRPr lang="en-IN" sz="800" dirty="0">
              <a:solidFill>
                <a:schemeClr val="tx1"/>
              </a:solidFill>
              <a:latin typeface="Lucida Bright" panose="02040602050505020304" pitchFamily="18" charset="0"/>
            </a:endParaRPr>
          </a:p>
        </p:txBody>
      </p:sp>
      <p:sp>
        <p:nvSpPr>
          <p:cNvPr id="8" name="TextBox 7">
            <a:extLst>
              <a:ext uri="{FF2B5EF4-FFF2-40B4-BE49-F238E27FC236}">
                <a16:creationId xmlns="" xmlns:a16="http://schemas.microsoft.com/office/drawing/2014/main" id="{B584D90F-89C5-197E-2C97-460966F62634}"/>
              </a:ext>
            </a:extLst>
          </p:cNvPr>
          <p:cNvSpPr txBox="1"/>
          <p:nvPr/>
        </p:nvSpPr>
        <p:spPr>
          <a:xfrm>
            <a:off x="5812146" y="4038558"/>
            <a:ext cx="2344991" cy="707886"/>
          </a:xfrm>
          <a:prstGeom prst="rect">
            <a:avLst/>
          </a:prstGeom>
          <a:noFill/>
        </p:spPr>
        <p:txBody>
          <a:bodyPr wrap="square" rtlCol="0">
            <a:spAutoFit/>
          </a:bodyPr>
          <a:lstStyle/>
          <a:p>
            <a:r>
              <a:rPr lang="en-GB" sz="800" dirty="0">
                <a:solidFill>
                  <a:schemeClr val="tx1"/>
                </a:solidFill>
                <a:latin typeface="Lucida Bright" panose="02040602050505020304" pitchFamily="18" charset="0"/>
              </a:rPr>
              <a:t>Updated Algorithm3: Linear Discriminant Analysis (LDA)</a:t>
            </a:r>
          </a:p>
          <a:p>
            <a:r>
              <a:rPr lang="en-GB" sz="800" dirty="0">
                <a:solidFill>
                  <a:schemeClr val="tx1"/>
                </a:solidFill>
                <a:latin typeface="Lucida Bright" panose="02040602050505020304" pitchFamily="18" charset="0"/>
              </a:rPr>
              <a:t>Best Split: Training 75%, Testing 25%	 </a:t>
            </a:r>
          </a:p>
          <a:p>
            <a:r>
              <a:rPr lang="en-GB" sz="800" dirty="0">
                <a:solidFill>
                  <a:schemeClr val="tx1"/>
                </a:solidFill>
                <a:latin typeface="Lucida Bright" panose="02040602050505020304" pitchFamily="18" charset="0"/>
              </a:rPr>
              <a:t>Best CV: K-Fold</a:t>
            </a:r>
          </a:p>
          <a:p>
            <a:r>
              <a:rPr lang="en-GB" sz="800" dirty="0">
                <a:solidFill>
                  <a:schemeClr val="tx1"/>
                </a:solidFill>
                <a:latin typeface="Lucida Bright" panose="02040602050505020304" pitchFamily="18" charset="0"/>
              </a:rPr>
              <a:t>Best Feature selection: Chi-Square</a:t>
            </a:r>
            <a:endParaRPr lang="en-IN" sz="800" dirty="0">
              <a:solidFill>
                <a:schemeClr val="tx1"/>
              </a:solidFill>
              <a:latin typeface="Lucida Bright" panose="02040602050505020304" pitchFamily="18" charset="0"/>
            </a:endParaRPr>
          </a:p>
        </p:txBody>
      </p:sp>
    </p:spTree>
    <p:extLst>
      <p:ext uri="{BB962C8B-B14F-4D97-AF65-F5344CB8AC3E}">
        <p14:creationId xmlns="" xmlns:p14="http://schemas.microsoft.com/office/powerpoint/2010/main" val="168343546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GB" u="sng" dirty="0">
                <a:solidFill>
                  <a:srgbClr val="FFFF00"/>
                </a:solidFill>
                <a:latin typeface="Lucida Bright" panose="02040602050505020304" pitchFamily="18" charset="0"/>
              </a:rPr>
              <a:t>DIFFERENT HYPERPARAMETER-TUNING</a:t>
            </a:r>
            <a:r>
              <a:rPr lang="en-GB" sz="2800" u="sng" dirty="0">
                <a:solidFill>
                  <a:srgbClr val="FFFF00"/>
                </a:solidFill>
                <a:latin typeface="Lucida Bright" panose="02040602050505020304" pitchFamily="18" charset="0"/>
              </a:rPr>
              <a:t/>
            </a:r>
            <a:br>
              <a:rPr lang="en-GB" sz="2800" u="sng" dirty="0">
                <a:solidFill>
                  <a:srgbClr val="FFFF00"/>
                </a:solidFill>
                <a:latin typeface="Lucida Bright" panose="02040602050505020304" pitchFamily="18" charset="0"/>
              </a:rPr>
            </a:br>
            <a:endParaRPr u="sng" dirty="0">
              <a:solidFill>
                <a:srgbClr val="FFFF00"/>
              </a:solidFill>
              <a:latin typeface="Lucida Bright" panose="02040602050505020304" pitchFamily="18" charset="0"/>
            </a:endParaRPr>
          </a:p>
        </p:txBody>
      </p:sp>
      <p:cxnSp>
        <p:nvCxnSpPr>
          <p:cNvPr id="136" name="Google Shape;136;p20"/>
          <p:cNvCxnSpPr>
            <a:cxnSpLocks/>
          </p:cNvCxnSpPr>
          <p:nvPr/>
        </p:nvCxnSpPr>
        <p:spPr>
          <a:xfrm flipV="1">
            <a:off x="311700" y="4714100"/>
            <a:ext cx="8639350" cy="2385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C0A669DA-D8E1-4A17-04F4-26043E13EEC8}"/>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pic>
        <p:nvPicPr>
          <p:cNvPr id="7" name="Picture 6">
            <a:extLst>
              <a:ext uri="{FF2B5EF4-FFF2-40B4-BE49-F238E27FC236}">
                <a16:creationId xmlns="" xmlns:a16="http://schemas.microsoft.com/office/drawing/2014/main" id="{B2B1D3FC-C3A3-E664-B70C-FD54FC825F18}"/>
              </a:ext>
            </a:extLst>
          </p:cNvPr>
          <p:cNvPicPr>
            <a:picLocks noChangeAspect="1"/>
          </p:cNvPicPr>
          <p:nvPr/>
        </p:nvPicPr>
        <p:blipFill>
          <a:blip r:embed="rId3"/>
          <a:stretch>
            <a:fillRect/>
          </a:stretch>
        </p:blipFill>
        <p:spPr>
          <a:xfrm>
            <a:off x="172833" y="1571446"/>
            <a:ext cx="4684382" cy="2428779"/>
          </a:xfrm>
          <a:prstGeom prst="rect">
            <a:avLst/>
          </a:prstGeom>
        </p:spPr>
      </p:pic>
      <p:pic>
        <p:nvPicPr>
          <p:cNvPr id="4099" name="Picture 3">
            <a:extLst>
              <a:ext uri="{FF2B5EF4-FFF2-40B4-BE49-F238E27FC236}">
                <a16:creationId xmlns="" xmlns:a16="http://schemas.microsoft.com/office/drawing/2014/main" id="{C71BC6C4-FD66-EC9E-99AD-5D6BA2904D64}"/>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211022" y="1465169"/>
            <a:ext cx="3348187" cy="253505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Google Shape;62;p13">
            <a:extLst>
              <a:ext uri="{FF2B5EF4-FFF2-40B4-BE49-F238E27FC236}">
                <a16:creationId xmlns="" xmlns:a16="http://schemas.microsoft.com/office/drawing/2014/main" id="{B1EA3A0C-2066-1B75-7DF3-99C7275B5441}"/>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5C00A801-4C18-2D9A-11C2-AF67C05DFDBB}"/>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42/80</a:t>
            </a:r>
            <a:endParaRPr sz="1200" b="1" dirty="0">
              <a:solidFill>
                <a:schemeClr val="dk1"/>
              </a:solidFill>
            </a:endParaRPr>
          </a:p>
        </p:txBody>
      </p:sp>
      <p:sp>
        <p:nvSpPr>
          <p:cNvPr id="5" name="TextBox 4">
            <a:extLst>
              <a:ext uri="{FF2B5EF4-FFF2-40B4-BE49-F238E27FC236}">
                <a16:creationId xmlns="" xmlns:a16="http://schemas.microsoft.com/office/drawing/2014/main" id="{1D3B5D8F-CA97-780B-AA1E-0E7986454DE6}"/>
              </a:ext>
            </a:extLst>
          </p:cNvPr>
          <p:cNvSpPr txBox="1"/>
          <p:nvPr/>
        </p:nvSpPr>
        <p:spPr>
          <a:xfrm>
            <a:off x="192950" y="4030064"/>
            <a:ext cx="2891846" cy="707886"/>
          </a:xfrm>
          <a:prstGeom prst="rect">
            <a:avLst/>
          </a:prstGeom>
          <a:noFill/>
        </p:spPr>
        <p:txBody>
          <a:bodyPr wrap="square" rtlCol="0">
            <a:spAutoFit/>
          </a:bodyPr>
          <a:lstStyle/>
          <a:p>
            <a:r>
              <a:rPr lang="en-GB" sz="800" dirty="0">
                <a:solidFill>
                  <a:schemeClr val="tx1"/>
                </a:solidFill>
                <a:latin typeface="Lucida Bright" panose="02040602050505020304" pitchFamily="18" charset="0"/>
              </a:rPr>
              <a:t>Updated Algorithm: AdaBoost</a:t>
            </a:r>
          </a:p>
          <a:p>
            <a:r>
              <a:rPr lang="en-GB" sz="800" dirty="0">
                <a:solidFill>
                  <a:schemeClr val="tx1"/>
                </a:solidFill>
                <a:latin typeface="Lucida Bright" panose="02040602050505020304" pitchFamily="18" charset="0"/>
              </a:rPr>
              <a:t>Best Split: Training 90%, Testing 10%	 </a:t>
            </a:r>
          </a:p>
          <a:p>
            <a:r>
              <a:rPr lang="en-GB" sz="800" dirty="0">
                <a:solidFill>
                  <a:schemeClr val="tx1"/>
                </a:solidFill>
                <a:latin typeface="Lucida Bright" panose="02040602050505020304" pitchFamily="18" charset="0"/>
              </a:rPr>
              <a:t>Best CV: Holdout	</a:t>
            </a:r>
          </a:p>
          <a:p>
            <a:r>
              <a:rPr lang="en-GB" sz="800" dirty="0">
                <a:solidFill>
                  <a:schemeClr val="tx1"/>
                </a:solidFill>
                <a:latin typeface="Lucida Bright" panose="02040602050505020304" pitchFamily="18" charset="0"/>
              </a:rPr>
              <a:t>Best Feature selection: Chi-Square	 </a:t>
            </a:r>
          </a:p>
          <a:p>
            <a:r>
              <a:rPr lang="en-GB" sz="800" dirty="0">
                <a:solidFill>
                  <a:schemeClr val="tx1"/>
                </a:solidFill>
                <a:latin typeface="Lucida Bright" panose="02040602050505020304" pitchFamily="18" charset="0"/>
              </a:rPr>
              <a:t>Best Model Optimization: Randomized Search</a:t>
            </a:r>
            <a:endParaRPr lang="en-IN" sz="800" dirty="0">
              <a:solidFill>
                <a:schemeClr val="tx1"/>
              </a:solidFill>
              <a:latin typeface="Lucida Bright" panose="02040602050505020304" pitchFamily="18" charset="0"/>
            </a:endParaRPr>
          </a:p>
        </p:txBody>
      </p:sp>
    </p:spTree>
    <p:extLst>
      <p:ext uri="{BB962C8B-B14F-4D97-AF65-F5344CB8AC3E}">
        <p14:creationId xmlns="" xmlns:p14="http://schemas.microsoft.com/office/powerpoint/2010/main" val="345786479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GB" sz="2800" u="sng" dirty="0">
                <a:solidFill>
                  <a:srgbClr val="FFFF00"/>
                </a:solidFill>
                <a:latin typeface="Lucida Bright" panose="02040602050505020304" pitchFamily="18" charset="0"/>
              </a:rPr>
              <a:t>RETRIEVE BEST MODEL</a:t>
            </a:r>
            <a:br>
              <a:rPr lang="en-GB" sz="2800" u="sng" dirty="0">
                <a:solidFill>
                  <a:srgbClr val="FFFF00"/>
                </a:solidFill>
                <a:latin typeface="Lucida Bright" panose="02040602050505020304" pitchFamily="18" charset="0"/>
              </a:rPr>
            </a:br>
            <a:endParaRPr u="sng" dirty="0">
              <a:solidFill>
                <a:srgbClr val="FFFF00"/>
              </a:solidFill>
              <a:latin typeface="Lucida Bright" panose="02040602050505020304" pitchFamily="18" charset="0"/>
            </a:endParaRPr>
          </a:p>
        </p:txBody>
      </p:sp>
      <p:cxnSp>
        <p:nvCxnSpPr>
          <p:cNvPr id="136" name="Google Shape;136;p20"/>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C0A669DA-D8E1-4A17-04F4-26043E13EEC8}"/>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pic>
        <p:nvPicPr>
          <p:cNvPr id="6" name="Picture 5">
            <a:extLst>
              <a:ext uri="{FF2B5EF4-FFF2-40B4-BE49-F238E27FC236}">
                <a16:creationId xmlns="" xmlns:a16="http://schemas.microsoft.com/office/drawing/2014/main" id="{3E090D8F-1F40-09B8-0EB5-1897874D8ED2}"/>
              </a:ext>
            </a:extLst>
          </p:cNvPr>
          <p:cNvPicPr>
            <a:picLocks noChangeAspect="1"/>
          </p:cNvPicPr>
          <p:nvPr/>
        </p:nvPicPr>
        <p:blipFill>
          <a:blip r:embed="rId3"/>
          <a:stretch>
            <a:fillRect/>
          </a:stretch>
        </p:blipFill>
        <p:spPr>
          <a:xfrm>
            <a:off x="311700" y="1059397"/>
            <a:ext cx="4122754" cy="3639078"/>
          </a:xfrm>
          <a:prstGeom prst="rect">
            <a:avLst/>
          </a:prstGeom>
        </p:spPr>
      </p:pic>
      <p:pic>
        <p:nvPicPr>
          <p:cNvPr id="5123" name="Picture 3">
            <a:extLst>
              <a:ext uri="{FF2B5EF4-FFF2-40B4-BE49-F238E27FC236}">
                <a16:creationId xmlns="" xmlns:a16="http://schemas.microsoft.com/office/drawing/2014/main" id="{030D7917-7875-A24F-46CB-BBBD6AC84D81}"/>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572000" y="1135969"/>
            <a:ext cx="4379050" cy="3400048"/>
          </a:xfrm>
          <a:prstGeom prst="rect">
            <a:avLst/>
          </a:prstGeom>
          <a:noFill/>
          <a:extLst>
            <a:ext uri="{909E8E84-426E-40DD-AFC4-6F175D3DCCD1}">
              <a14:hiddenFill xmlns="" xmlns:a14="http://schemas.microsoft.com/office/drawing/2010/main">
                <a:solidFill>
                  <a:srgbClr val="FFFFFF"/>
                </a:solidFill>
              </a14:hiddenFill>
            </a:ext>
          </a:extLst>
        </p:spPr>
      </p:pic>
      <p:sp>
        <p:nvSpPr>
          <p:cNvPr id="3" name="Google Shape;62;p13">
            <a:extLst>
              <a:ext uri="{FF2B5EF4-FFF2-40B4-BE49-F238E27FC236}">
                <a16:creationId xmlns="" xmlns:a16="http://schemas.microsoft.com/office/drawing/2014/main" id="{936E84F4-0BE9-0166-4C62-318BFE0C95B9}"/>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5" name="Google Shape;64;p13">
            <a:extLst>
              <a:ext uri="{FF2B5EF4-FFF2-40B4-BE49-F238E27FC236}">
                <a16:creationId xmlns="" xmlns:a16="http://schemas.microsoft.com/office/drawing/2014/main" id="{9CCE7407-BF80-920E-920B-3B3F1840D425}"/>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43/80</a:t>
            </a:r>
            <a:endParaRPr sz="1200" b="1" dirty="0">
              <a:solidFill>
                <a:schemeClr val="dk1"/>
              </a:solidFill>
            </a:endParaRPr>
          </a:p>
        </p:txBody>
      </p:sp>
    </p:spTree>
    <p:extLst>
      <p:ext uri="{BB962C8B-B14F-4D97-AF65-F5344CB8AC3E}">
        <p14:creationId xmlns="" xmlns:p14="http://schemas.microsoft.com/office/powerpoint/2010/main" val="92621937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247125" y="254701"/>
            <a:ext cx="8520600" cy="572700"/>
          </a:xfrm>
          <a:prstGeom prst="rect">
            <a:avLst/>
          </a:prstGeom>
        </p:spPr>
        <p:txBody>
          <a:bodyPr spcFirstLastPara="1" wrap="square" lIns="91425" tIns="91425" rIns="91425" bIns="91425" anchor="t" anchorCtr="0">
            <a:normAutofit fontScale="90000"/>
          </a:bodyPr>
          <a:lstStyle/>
          <a:p>
            <a:r>
              <a:rPr lang="en-GB" sz="2800" u="sng" dirty="0">
                <a:solidFill>
                  <a:srgbClr val="FFFF00"/>
                </a:solidFill>
                <a:latin typeface="Lucida Bright" panose="02040602050505020304" pitchFamily="18" charset="0"/>
              </a:rPr>
              <a:t>RETRIEVE </a:t>
            </a:r>
            <a:r>
              <a:rPr lang="en-GB" u="sng" dirty="0">
                <a:solidFill>
                  <a:srgbClr val="FFFF00"/>
                </a:solidFill>
                <a:latin typeface="Lucida Bright" panose="02040602050505020304" pitchFamily="18" charset="0"/>
              </a:rPr>
              <a:t>FEDERATED_BASED </a:t>
            </a:r>
            <a:r>
              <a:rPr lang="en-GB" sz="2800" u="sng" dirty="0">
                <a:solidFill>
                  <a:srgbClr val="FFFF00"/>
                </a:solidFill>
                <a:latin typeface="Lucida Bright" panose="02040602050505020304" pitchFamily="18" charset="0"/>
              </a:rPr>
              <a:t>BEST MODEL</a:t>
            </a:r>
            <a:br>
              <a:rPr lang="en-GB" sz="2800" u="sng" dirty="0">
                <a:solidFill>
                  <a:srgbClr val="FFFF00"/>
                </a:solidFill>
                <a:latin typeface="Lucida Bright" panose="02040602050505020304" pitchFamily="18" charset="0"/>
              </a:rPr>
            </a:br>
            <a:endParaRPr u="sng" dirty="0">
              <a:solidFill>
                <a:srgbClr val="FFFF00"/>
              </a:solidFill>
              <a:latin typeface="Lucida Bright" panose="02040602050505020304" pitchFamily="18" charset="0"/>
            </a:endParaRPr>
          </a:p>
        </p:txBody>
      </p:sp>
      <p:cxnSp>
        <p:nvCxnSpPr>
          <p:cNvPr id="136" name="Google Shape;136;p20"/>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C0A669DA-D8E1-4A17-04F4-26043E13EEC8}"/>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pic>
        <p:nvPicPr>
          <p:cNvPr id="4" name="Picture 3">
            <a:extLst>
              <a:ext uri="{FF2B5EF4-FFF2-40B4-BE49-F238E27FC236}">
                <a16:creationId xmlns="" xmlns:a16="http://schemas.microsoft.com/office/drawing/2014/main" id="{E1BAD43D-95B9-FEE2-BB3C-5D2F5F7C4EF2}"/>
              </a:ext>
            </a:extLst>
          </p:cNvPr>
          <p:cNvPicPr>
            <a:picLocks noChangeAspect="1"/>
          </p:cNvPicPr>
          <p:nvPr/>
        </p:nvPicPr>
        <p:blipFill>
          <a:blip r:embed="rId3"/>
          <a:stretch>
            <a:fillRect/>
          </a:stretch>
        </p:blipFill>
        <p:spPr>
          <a:xfrm>
            <a:off x="257650" y="967540"/>
            <a:ext cx="4314350" cy="3647669"/>
          </a:xfrm>
          <a:prstGeom prst="rect">
            <a:avLst/>
          </a:prstGeom>
        </p:spPr>
      </p:pic>
      <p:pic>
        <p:nvPicPr>
          <p:cNvPr id="1026" name="Picture 2">
            <a:extLst>
              <a:ext uri="{FF2B5EF4-FFF2-40B4-BE49-F238E27FC236}">
                <a16:creationId xmlns="" xmlns:a16="http://schemas.microsoft.com/office/drawing/2014/main" id="{B3A9BFE7-27A7-D53F-23CE-D86B661D40A1}"/>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814372" y="954780"/>
            <a:ext cx="3966316" cy="3647669"/>
          </a:xfrm>
          <a:prstGeom prst="rect">
            <a:avLst/>
          </a:prstGeom>
          <a:noFill/>
          <a:extLst>
            <a:ext uri="{909E8E84-426E-40DD-AFC4-6F175D3DCCD1}">
              <a14:hiddenFill xmlns="" xmlns:a14="http://schemas.microsoft.com/office/drawing/2010/main">
                <a:solidFill>
                  <a:srgbClr val="FFFFFF"/>
                </a:solidFill>
              </a14:hiddenFill>
            </a:ext>
          </a:extLst>
        </p:spPr>
      </p:pic>
      <p:sp>
        <p:nvSpPr>
          <p:cNvPr id="3" name="Google Shape;62;p13">
            <a:extLst>
              <a:ext uri="{FF2B5EF4-FFF2-40B4-BE49-F238E27FC236}">
                <a16:creationId xmlns="" xmlns:a16="http://schemas.microsoft.com/office/drawing/2014/main" id="{94BCE0EC-7B69-D8C1-1E14-98340C9D2817}"/>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8" name="Google Shape;64;p13">
            <a:extLst>
              <a:ext uri="{FF2B5EF4-FFF2-40B4-BE49-F238E27FC236}">
                <a16:creationId xmlns="" xmlns:a16="http://schemas.microsoft.com/office/drawing/2014/main" id="{76B5F50D-3142-F1E7-2C7A-1D16F78677C9}"/>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44/80</a:t>
            </a:r>
            <a:endParaRPr sz="1200" b="1" dirty="0">
              <a:solidFill>
                <a:schemeClr val="dk1"/>
              </a:solidFill>
            </a:endParaRPr>
          </a:p>
        </p:txBody>
      </p:sp>
    </p:spTree>
    <p:extLst>
      <p:ext uri="{BB962C8B-B14F-4D97-AF65-F5344CB8AC3E}">
        <p14:creationId xmlns="" xmlns:p14="http://schemas.microsoft.com/office/powerpoint/2010/main" val="333308405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solidFill>
                  <a:srgbClr val="FFFF00"/>
                </a:solidFill>
              </a:rPr>
              <a:t>TIME COMPARISON</a:t>
            </a:r>
            <a:endParaRPr u="sng" dirty="0">
              <a:solidFill>
                <a:srgbClr val="FFFF00"/>
              </a:solidFill>
            </a:endParaRPr>
          </a:p>
        </p:txBody>
      </p:sp>
      <p:sp>
        <p:nvSpPr>
          <p:cNvPr id="135" name="Google Shape;135;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27000" lvl="0" indent="0" algn="l" rtl="0">
              <a:lnSpc>
                <a:spcPct val="115000"/>
              </a:lnSpc>
              <a:spcBef>
                <a:spcPts val="0"/>
              </a:spcBef>
              <a:spcAft>
                <a:spcPts val="0"/>
              </a:spcAft>
              <a:buSzPts val="1600"/>
              <a:buNone/>
            </a:pPr>
            <a:endParaRPr lang="en-GB" sz="1100" dirty="0">
              <a:solidFill>
                <a:schemeClr val="dk1"/>
              </a:solidFill>
              <a:latin typeface="+mn-lt"/>
              <a:ea typeface="+mn-ea"/>
              <a:cs typeface="+mn-cs"/>
            </a:endParaRPr>
          </a:p>
        </p:txBody>
      </p:sp>
      <p:cxnSp>
        <p:nvCxnSpPr>
          <p:cNvPr id="136" name="Google Shape;136;p20"/>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pic>
        <p:nvPicPr>
          <p:cNvPr id="4" name="Picture 3">
            <a:extLst>
              <a:ext uri="{FF2B5EF4-FFF2-40B4-BE49-F238E27FC236}">
                <a16:creationId xmlns="" xmlns:a16="http://schemas.microsoft.com/office/drawing/2014/main" id="{088EB3CE-71BD-3D8A-6A0D-2F1C821790FB}"/>
              </a:ext>
            </a:extLst>
          </p:cNvPr>
          <p:cNvPicPr>
            <a:picLocks noChangeAspect="1"/>
          </p:cNvPicPr>
          <p:nvPr/>
        </p:nvPicPr>
        <p:blipFill>
          <a:blip r:embed="rId3"/>
          <a:stretch>
            <a:fillRect/>
          </a:stretch>
        </p:blipFill>
        <p:spPr>
          <a:xfrm>
            <a:off x="5406750" y="2095224"/>
            <a:ext cx="3309598" cy="2505182"/>
          </a:xfrm>
          <a:prstGeom prst="rect">
            <a:avLst/>
          </a:prstGeom>
        </p:spPr>
      </p:pic>
      <p:pic>
        <p:nvPicPr>
          <p:cNvPr id="5" name="Picture 4">
            <a:extLst>
              <a:ext uri="{FF2B5EF4-FFF2-40B4-BE49-F238E27FC236}">
                <a16:creationId xmlns="" xmlns:a16="http://schemas.microsoft.com/office/drawing/2014/main" id="{F8160FE8-623E-2B6E-0C41-4F5F23E9F345}"/>
              </a:ext>
            </a:extLst>
          </p:cNvPr>
          <p:cNvPicPr>
            <a:picLocks noChangeAspect="1"/>
          </p:cNvPicPr>
          <p:nvPr/>
        </p:nvPicPr>
        <p:blipFill>
          <a:blip r:embed="rId4"/>
          <a:srcRect/>
          <a:stretch>
            <a:fillRect/>
          </a:stretch>
        </p:blipFill>
        <p:spPr bwMode="auto">
          <a:xfrm>
            <a:off x="558438" y="2053516"/>
            <a:ext cx="3205487" cy="2525536"/>
          </a:xfrm>
          <a:prstGeom prst="rect">
            <a:avLst/>
          </a:prstGeom>
          <a:noFill/>
          <a:ln w="9525">
            <a:noFill/>
            <a:miter lim="800000"/>
            <a:headEnd/>
            <a:tailEnd/>
          </a:ln>
        </p:spPr>
      </p:pic>
      <p:graphicFrame>
        <p:nvGraphicFramePr>
          <p:cNvPr id="6" name="Table 5">
            <a:extLst>
              <a:ext uri="{FF2B5EF4-FFF2-40B4-BE49-F238E27FC236}">
                <a16:creationId xmlns="" xmlns:a16="http://schemas.microsoft.com/office/drawing/2014/main" id="{670888E3-6F02-A7A5-8FE4-0AE4788AA0E9}"/>
              </a:ext>
            </a:extLst>
          </p:cNvPr>
          <p:cNvGraphicFramePr>
            <a:graphicFrameLocks noGrp="1"/>
          </p:cNvGraphicFramePr>
          <p:nvPr/>
        </p:nvGraphicFramePr>
        <p:xfrm>
          <a:off x="5337544" y="1162950"/>
          <a:ext cx="3309598" cy="576544"/>
        </p:xfrm>
        <a:graphic>
          <a:graphicData uri="http://schemas.openxmlformats.org/drawingml/2006/table">
            <a:tbl>
              <a:tblPr firstRow="1" firstCol="1" bandRow="1">
                <a:tableStyleId>{5C22544A-7EE6-4342-B048-85BDC9FD1C3A}</a:tableStyleId>
              </a:tblPr>
              <a:tblGrid>
                <a:gridCol w="1654799">
                  <a:extLst>
                    <a:ext uri="{9D8B030D-6E8A-4147-A177-3AD203B41FA5}">
                      <a16:colId xmlns="" xmlns:a16="http://schemas.microsoft.com/office/drawing/2014/main" val="1088209301"/>
                    </a:ext>
                  </a:extLst>
                </a:gridCol>
                <a:gridCol w="1654799">
                  <a:extLst>
                    <a:ext uri="{9D8B030D-6E8A-4147-A177-3AD203B41FA5}">
                      <a16:colId xmlns="" xmlns:a16="http://schemas.microsoft.com/office/drawing/2014/main" val="4033780300"/>
                    </a:ext>
                  </a:extLst>
                </a:gridCol>
              </a:tblGrid>
              <a:tr h="187864">
                <a:tc>
                  <a:txBody>
                    <a:bodyPr/>
                    <a:lstStyle/>
                    <a:p>
                      <a:pPr algn="ctr">
                        <a:lnSpc>
                          <a:spcPct val="115000"/>
                        </a:lnSpc>
                        <a:spcAft>
                          <a:spcPts val="1000"/>
                        </a:spcAft>
                      </a:pPr>
                      <a:r>
                        <a:rPr lang="en-IN" sz="1000">
                          <a:solidFill>
                            <a:schemeClr val="tx1"/>
                          </a:solidFill>
                          <a:effectLst/>
                        </a:rPr>
                        <a:t>Train Time</a:t>
                      </a:r>
                      <a:endParaRPr lang="en-IN"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000">
                          <a:solidFill>
                            <a:schemeClr val="tx1"/>
                          </a:solidFill>
                          <a:effectLst/>
                        </a:rPr>
                        <a:t>Test Time</a:t>
                      </a:r>
                      <a:endParaRPr lang="en-IN"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317198658"/>
                  </a:ext>
                </a:extLst>
              </a:tr>
              <a:tr h="388680">
                <a:tc>
                  <a:txBody>
                    <a:bodyPr/>
                    <a:lstStyle/>
                    <a:p>
                      <a:pPr algn="ctr">
                        <a:lnSpc>
                          <a:spcPct val="115000"/>
                        </a:lnSpc>
                        <a:spcAft>
                          <a:spcPts val="1000"/>
                        </a:spcAft>
                      </a:pPr>
                      <a:r>
                        <a:rPr lang="en-IN" sz="1000" dirty="0">
                          <a:solidFill>
                            <a:schemeClr val="tx1"/>
                          </a:solidFill>
                          <a:effectLst/>
                        </a:rPr>
                        <a:t>4.659842158789654 seconds</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000" dirty="0">
                          <a:solidFill>
                            <a:schemeClr val="tx1"/>
                          </a:solidFill>
                          <a:effectLst/>
                        </a:rPr>
                        <a:t>0.0148596457812459 seconds</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solidFill>
                  </a:tcPr>
                </a:tc>
                <a:extLst>
                  <a:ext uri="{0D108BD9-81ED-4DB2-BD59-A6C34878D82A}">
                    <a16:rowId xmlns="" xmlns:a16="http://schemas.microsoft.com/office/drawing/2014/main" val="263149147"/>
                  </a:ext>
                </a:extLst>
              </a:tr>
            </a:tbl>
          </a:graphicData>
        </a:graphic>
      </p:graphicFrame>
      <p:graphicFrame>
        <p:nvGraphicFramePr>
          <p:cNvPr id="7" name="Table 6">
            <a:extLst>
              <a:ext uri="{FF2B5EF4-FFF2-40B4-BE49-F238E27FC236}">
                <a16:creationId xmlns="" xmlns:a16="http://schemas.microsoft.com/office/drawing/2014/main" id="{96B8332C-5FBA-397F-75E9-1DC9EC8153E9}"/>
              </a:ext>
            </a:extLst>
          </p:cNvPr>
          <p:cNvGraphicFramePr>
            <a:graphicFrameLocks noGrp="1"/>
          </p:cNvGraphicFramePr>
          <p:nvPr/>
        </p:nvGraphicFramePr>
        <p:xfrm>
          <a:off x="496857" y="1162952"/>
          <a:ext cx="3309598" cy="560832"/>
        </p:xfrm>
        <a:graphic>
          <a:graphicData uri="http://schemas.openxmlformats.org/drawingml/2006/table">
            <a:tbl>
              <a:tblPr firstRow="1" firstCol="1" bandRow="1">
                <a:tableStyleId>{5C22544A-7EE6-4342-B048-85BDC9FD1C3A}</a:tableStyleId>
              </a:tblPr>
              <a:tblGrid>
                <a:gridCol w="1522120">
                  <a:extLst>
                    <a:ext uri="{9D8B030D-6E8A-4147-A177-3AD203B41FA5}">
                      <a16:colId xmlns="" xmlns:a16="http://schemas.microsoft.com/office/drawing/2014/main" val="1971692725"/>
                    </a:ext>
                  </a:extLst>
                </a:gridCol>
                <a:gridCol w="1787478">
                  <a:extLst>
                    <a:ext uri="{9D8B030D-6E8A-4147-A177-3AD203B41FA5}">
                      <a16:colId xmlns="" xmlns:a16="http://schemas.microsoft.com/office/drawing/2014/main" val="444016788"/>
                    </a:ext>
                  </a:extLst>
                </a:gridCol>
              </a:tblGrid>
              <a:tr h="106761">
                <a:tc>
                  <a:txBody>
                    <a:bodyPr/>
                    <a:lstStyle/>
                    <a:p>
                      <a:pPr algn="ctr">
                        <a:lnSpc>
                          <a:spcPct val="115000"/>
                        </a:lnSpc>
                        <a:spcAft>
                          <a:spcPts val="1000"/>
                        </a:spcAft>
                        <a:tabLst>
                          <a:tab pos="2244725" algn="l"/>
                        </a:tabLst>
                      </a:pPr>
                      <a:r>
                        <a:rPr lang="en-US" sz="1000" dirty="0">
                          <a:solidFill>
                            <a:schemeClr val="tx1"/>
                          </a:solidFill>
                          <a:effectLst/>
                        </a:rPr>
                        <a:t>Train Time</a:t>
                      </a:r>
                      <a:endParaRPr lang="en-IN"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000">
                          <a:solidFill>
                            <a:schemeClr val="tx1"/>
                          </a:solidFill>
                          <a:effectLst/>
                        </a:rPr>
                        <a:t>Test Time</a:t>
                      </a:r>
                      <a:endParaRPr lang="en-IN"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541369653"/>
                  </a:ext>
                </a:extLst>
              </a:tr>
              <a:tr h="243003">
                <a:tc>
                  <a:txBody>
                    <a:bodyPr/>
                    <a:lstStyle/>
                    <a:p>
                      <a:pPr algn="ctr">
                        <a:lnSpc>
                          <a:spcPct val="115000"/>
                        </a:lnSpc>
                        <a:spcAft>
                          <a:spcPts val="1000"/>
                        </a:spcAft>
                      </a:pPr>
                      <a:r>
                        <a:rPr lang="en-US" sz="1100" dirty="0">
                          <a:solidFill>
                            <a:schemeClr val="tx1"/>
                          </a:solidFill>
                          <a:effectLst/>
                        </a:rPr>
                        <a:t>5.973918676376343 seconds</a:t>
                      </a:r>
                      <a:endParaRPr lang="en-IN"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dirty="0">
                          <a:solidFill>
                            <a:schemeClr val="tx1"/>
                          </a:solidFill>
                          <a:effectLst/>
                        </a:rPr>
                        <a:t>0.015131711959838867 seconds</a:t>
                      </a:r>
                      <a:endParaRPr lang="en-IN"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solidFill>
                  </a:tcPr>
                </a:tc>
                <a:extLst>
                  <a:ext uri="{0D108BD9-81ED-4DB2-BD59-A6C34878D82A}">
                    <a16:rowId xmlns="" xmlns:a16="http://schemas.microsoft.com/office/drawing/2014/main" val="2602214565"/>
                  </a:ext>
                </a:extLst>
              </a:tr>
            </a:tbl>
          </a:graphicData>
        </a:graphic>
      </p:graphicFrame>
      <p:sp>
        <p:nvSpPr>
          <p:cNvPr id="2" name="Google Shape;62;p13">
            <a:extLst>
              <a:ext uri="{FF2B5EF4-FFF2-40B4-BE49-F238E27FC236}">
                <a16:creationId xmlns="" xmlns:a16="http://schemas.microsoft.com/office/drawing/2014/main" id="{8C2DD7D5-9F5A-8923-246A-D6F87077F4FB}"/>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3" name="Google Shape;64;p13">
            <a:extLst>
              <a:ext uri="{FF2B5EF4-FFF2-40B4-BE49-F238E27FC236}">
                <a16:creationId xmlns="" xmlns:a16="http://schemas.microsoft.com/office/drawing/2014/main" id="{1722C6C7-5400-915D-E2C6-9EDF04C82B23}"/>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45/80</a:t>
            </a:r>
            <a:endParaRPr sz="1200" b="1" dirty="0">
              <a:solidFill>
                <a:schemeClr val="dk1"/>
              </a:solidFill>
            </a:endParaRPr>
          </a:p>
        </p:txBody>
      </p:sp>
      <p:sp>
        <p:nvSpPr>
          <p:cNvPr id="9" name="TextBox 8">
            <a:extLst>
              <a:ext uri="{FF2B5EF4-FFF2-40B4-BE49-F238E27FC236}">
                <a16:creationId xmlns="" xmlns:a16="http://schemas.microsoft.com/office/drawing/2014/main" id="{4EAAA0E0-8B12-5195-4960-057DB2787DE8}"/>
              </a:ext>
            </a:extLst>
          </p:cNvPr>
          <p:cNvSpPr txBox="1"/>
          <p:nvPr/>
        </p:nvSpPr>
        <p:spPr>
          <a:xfrm>
            <a:off x="6483235" y="4756557"/>
            <a:ext cx="1261730"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100" cap="none" spc="0" normalizeH="0" baseline="0" noProof="0" dirty="0">
                <a:ln>
                  <a:noFill/>
                </a:ln>
                <a:solidFill>
                  <a:srgbClr val="303030">
                    <a:lumMod val="10000"/>
                    <a:lumOff val="90000"/>
                  </a:srgbClr>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29</a:t>
            </a:r>
            <a:r>
              <a:rPr kumimoji="0" lang="en-US" sz="1200" b="1" i="0" u="none" strike="noStrike" kern="100" cap="none" spc="0" normalizeH="0" baseline="30000" noProof="0" dirty="0">
                <a:ln>
                  <a:noFill/>
                </a:ln>
                <a:solidFill>
                  <a:srgbClr val="303030">
                    <a:lumMod val="10000"/>
                    <a:lumOff val="90000"/>
                  </a:srgbClr>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th</a:t>
            </a:r>
            <a:r>
              <a:rPr kumimoji="0" lang="en-US" sz="1200" b="1" i="0" u="none" strike="noStrike" kern="100" cap="none" spc="0" normalizeH="0" baseline="0" noProof="0" dirty="0">
                <a:ln>
                  <a:noFill/>
                </a:ln>
                <a:solidFill>
                  <a:srgbClr val="303030">
                    <a:lumMod val="10000"/>
                    <a:lumOff val="90000"/>
                  </a:srgbClr>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rPr>
              <a:t> April 2023</a:t>
            </a:r>
            <a:endParaRPr kumimoji="0" lang="en-IN" sz="1200" b="1" i="0" u="none" strike="noStrike" kern="100" cap="none" spc="0" normalizeH="0" baseline="0" noProof="0" dirty="0">
              <a:ln>
                <a:noFill/>
              </a:ln>
              <a:solidFill>
                <a:srgbClr val="303030">
                  <a:lumMod val="10000"/>
                  <a:lumOff val="90000"/>
                </a:srgbClr>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endParaRPr lang="en-IN" sz="1400"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217295337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3"/>
          <p:cNvSpPr txBox="1">
            <a:spLocks noGrp="1"/>
          </p:cNvSpPr>
          <p:nvPr>
            <p:ph type="body" idx="1"/>
          </p:nvPr>
        </p:nvSpPr>
        <p:spPr>
          <a:xfrm>
            <a:off x="311700" y="443175"/>
            <a:ext cx="8520600" cy="441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Lucida Bright" panose="02040602050505020304" pitchFamily="18" charset="0"/>
            </a:endParaRPr>
          </a:p>
          <a:p>
            <a:pPr marL="0" lvl="0" indent="0" algn="l" rtl="0">
              <a:spcBef>
                <a:spcPts val="1200"/>
              </a:spcBef>
              <a:spcAft>
                <a:spcPts val="0"/>
              </a:spcAft>
              <a:buNone/>
            </a:pPr>
            <a:endParaRPr dirty="0">
              <a:latin typeface="Lucida Bright" panose="02040602050505020304" pitchFamily="18" charset="0"/>
            </a:endParaRPr>
          </a:p>
          <a:p>
            <a:pPr marL="0" lvl="0" indent="0" algn="l" rtl="0">
              <a:spcBef>
                <a:spcPts val="1200"/>
              </a:spcBef>
              <a:spcAft>
                <a:spcPts val="0"/>
              </a:spcAft>
              <a:buNone/>
            </a:pPr>
            <a:endParaRPr dirty="0">
              <a:latin typeface="Lucida Bright" panose="02040602050505020304" pitchFamily="18" charset="0"/>
            </a:endParaRPr>
          </a:p>
          <a:p>
            <a:pPr marL="0" lvl="0" indent="0" algn="l" rtl="0">
              <a:spcBef>
                <a:spcPts val="1200"/>
              </a:spcBef>
              <a:spcAft>
                <a:spcPts val="0"/>
              </a:spcAft>
              <a:buNone/>
            </a:pPr>
            <a:endParaRPr dirty="0">
              <a:latin typeface="Lucida Bright" panose="02040602050505020304" pitchFamily="18" charset="0"/>
            </a:endParaRPr>
          </a:p>
          <a:p>
            <a:pPr marL="0" lvl="0" indent="0" algn="ctr" rtl="0">
              <a:spcBef>
                <a:spcPts val="1200"/>
              </a:spcBef>
              <a:spcAft>
                <a:spcPts val="1200"/>
              </a:spcAft>
              <a:buNone/>
            </a:pPr>
            <a:r>
              <a:rPr lang="en-GB" sz="3400" b="1" dirty="0">
                <a:solidFill>
                  <a:srgbClr val="FFFF00"/>
                </a:solidFill>
                <a:latin typeface="Lucida Bright" panose="02040602050505020304" pitchFamily="18" charset="0"/>
              </a:rPr>
              <a:t>COMPARATIVE STUDY</a:t>
            </a:r>
            <a:endParaRPr sz="3400" b="1" dirty="0">
              <a:solidFill>
                <a:srgbClr val="FFFF00"/>
              </a:solidFill>
              <a:latin typeface="Lucida Bright" panose="02040602050505020304" pitchFamily="18" charset="0"/>
            </a:endParaRPr>
          </a:p>
        </p:txBody>
      </p:sp>
      <p:cxnSp>
        <p:nvCxnSpPr>
          <p:cNvPr id="551" name="Google Shape;551;p53"/>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4A4EB2B7-D118-7AFB-52BB-8E5E7390D4AC}"/>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104C90CE-4D0F-DA1A-77D8-1A80046E8F17}"/>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4AC4422C-1521-E7DD-85FA-3E959E26D941}"/>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46/80</a:t>
            </a:r>
            <a:endParaRPr sz="1200" b="1" dirty="0">
              <a:solidFill>
                <a:schemeClr val="dk1"/>
              </a:solidFill>
            </a:endParaRPr>
          </a:p>
        </p:txBody>
      </p:sp>
    </p:spTree>
    <p:extLst>
      <p:ext uri="{BB962C8B-B14F-4D97-AF65-F5344CB8AC3E}">
        <p14:creationId xmlns="" xmlns:p14="http://schemas.microsoft.com/office/powerpoint/2010/main" val="318878613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78273" y="534157"/>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solidFill>
                  <a:srgbClr val="FFFF00"/>
                </a:solidFill>
                <a:latin typeface="Lucida Bright" panose="02040602050505020304" pitchFamily="18" charset="0"/>
              </a:rPr>
              <a:t>COMPARATIVE STUDY </a:t>
            </a:r>
            <a:endParaRPr u="sng" dirty="0">
              <a:solidFill>
                <a:srgbClr val="FFFF00"/>
              </a:solidFill>
              <a:latin typeface="Lucida Bright" panose="02040602050505020304" pitchFamily="18" charset="0"/>
            </a:endParaRPr>
          </a:p>
        </p:txBody>
      </p:sp>
      <p:sp>
        <p:nvSpPr>
          <p:cNvPr id="135" name="Google Shape;135;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l" rtl="0">
              <a:lnSpc>
                <a:spcPct val="115000"/>
              </a:lnSpc>
              <a:spcBef>
                <a:spcPts val="0"/>
              </a:spcBef>
              <a:spcAft>
                <a:spcPts val="0"/>
              </a:spcAft>
              <a:buSzPts val="1600"/>
              <a:buChar char="●"/>
            </a:pPr>
            <a:endParaRPr lang="en-GB" sz="1600" dirty="0"/>
          </a:p>
          <a:p>
            <a:pPr marL="457200" lvl="0" indent="-330200" algn="l" rtl="0">
              <a:lnSpc>
                <a:spcPct val="115000"/>
              </a:lnSpc>
              <a:spcBef>
                <a:spcPts val="0"/>
              </a:spcBef>
              <a:spcAft>
                <a:spcPts val="0"/>
              </a:spcAft>
              <a:buSzPts val="1600"/>
              <a:buChar char="●"/>
            </a:pPr>
            <a:endParaRPr lang="en-GB" sz="1600" dirty="0"/>
          </a:p>
          <a:p>
            <a:pPr marL="457200" lvl="0" indent="-330200" algn="l" rtl="0">
              <a:lnSpc>
                <a:spcPct val="115000"/>
              </a:lnSpc>
              <a:spcBef>
                <a:spcPts val="0"/>
              </a:spcBef>
              <a:spcAft>
                <a:spcPts val="0"/>
              </a:spcAft>
              <a:buSzPts val="1600"/>
              <a:buChar char="●"/>
            </a:pPr>
            <a:endParaRPr lang="en-GB" sz="1600" dirty="0"/>
          </a:p>
          <a:p>
            <a:pPr marL="457200" lvl="0" indent="0" algn="l" rtl="0">
              <a:lnSpc>
                <a:spcPct val="115000"/>
              </a:lnSpc>
              <a:spcBef>
                <a:spcPts val="0"/>
              </a:spcBef>
              <a:spcAft>
                <a:spcPts val="0"/>
              </a:spcAft>
              <a:buNone/>
            </a:pPr>
            <a:endParaRPr sz="1600" dirty="0"/>
          </a:p>
        </p:txBody>
      </p:sp>
      <p:cxnSp>
        <p:nvCxnSpPr>
          <p:cNvPr id="136" name="Google Shape;136;p20"/>
          <p:cNvCxnSpPr/>
          <p:nvPr/>
        </p:nvCxnSpPr>
        <p:spPr>
          <a:xfrm>
            <a:off x="294290" y="4729655"/>
            <a:ext cx="8681544" cy="1588"/>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041DE8B7-7444-DE1A-D6BA-B6C0152DB149}"/>
              </a:ext>
            </a:extLst>
          </p:cNvPr>
          <p:cNvSpPr txBox="1"/>
          <p:nvPr/>
        </p:nvSpPr>
        <p:spPr>
          <a:xfrm>
            <a:off x="6433668"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43029FC1-8316-DFD6-D9C7-B26A1FE833DA}"/>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35E47162-8777-C63D-016A-8B1F8C003D94}"/>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47/80</a:t>
            </a:r>
            <a:endParaRPr sz="1200" b="1" dirty="0">
              <a:solidFill>
                <a:schemeClr val="dk1"/>
              </a:solidFill>
            </a:endParaRPr>
          </a:p>
        </p:txBody>
      </p:sp>
      <p:pic>
        <p:nvPicPr>
          <p:cNvPr id="6" name="Picture 5">
            <a:extLst>
              <a:ext uri="{FF2B5EF4-FFF2-40B4-BE49-F238E27FC236}">
                <a16:creationId xmlns="" xmlns:a16="http://schemas.microsoft.com/office/drawing/2014/main" id="{FDF9D332-A867-8FAA-2610-26F22D72D772}"/>
              </a:ext>
            </a:extLst>
          </p:cNvPr>
          <p:cNvPicPr>
            <a:picLocks noChangeAspect="1"/>
          </p:cNvPicPr>
          <p:nvPr/>
        </p:nvPicPr>
        <p:blipFill>
          <a:blip r:embed="rId3"/>
          <a:stretch>
            <a:fillRect/>
          </a:stretch>
        </p:blipFill>
        <p:spPr>
          <a:xfrm>
            <a:off x="807021" y="1633939"/>
            <a:ext cx="7663104" cy="2192441"/>
          </a:xfrm>
          <a:prstGeom prst="rect">
            <a:avLst/>
          </a:prstGeom>
        </p:spPr>
      </p:pic>
      <p:sp>
        <p:nvSpPr>
          <p:cNvPr id="5" name="TextBox 4">
            <a:extLst>
              <a:ext uri="{FF2B5EF4-FFF2-40B4-BE49-F238E27FC236}">
                <a16:creationId xmlns="" xmlns:a16="http://schemas.microsoft.com/office/drawing/2014/main" id="{414C4B1C-7FA1-041A-68FE-18B2C234526E}"/>
              </a:ext>
            </a:extLst>
          </p:cNvPr>
          <p:cNvSpPr txBox="1"/>
          <p:nvPr/>
        </p:nvSpPr>
        <p:spPr>
          <a:xfrm>
            <a:off x="3685953" y="2913322"/>
            <a:ext cx="444613" cy="276999"/>
          </a:xfrm>
          <a:prstGeom prst="rect">
            <a:avLst/>
          </a:prstGeom>
          <a:noFill/>
        </p:spPr>
        <p:txBody>
          <a:bodyPr wrap="square" rtlCol="0">
            <a:spAutoFit/>
          </a:bodyPr>
          <a:lstStyle/>
          <a:p>
            <a:r>
              <a:rPr lang="en-US" sz="1200" dirty="0"/>
              <a:t>[25]</a:t>
            </a:r>
            <a:endParaRPr lang="en-IN" dirty="0"/>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311700" y="443175"/>
            <a:ext cx="8520600" cy="441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ctr" rtl="0">
              <a:spcBef>
                <a:spcPts val="1200"/>
              </a:spcBef>
              <a:spcAft>
                <a:spcPts val="1200"/>
              </a:spcAft>
              <a:buNone/>
            </a:pPr>
            <a:r>
              <a:rPr lang="en-GB" sz="3400" b="1" dirty="0">
                <a:solidFill>
                  <a:srgbClr val="FFFF00"/>
                </a:solidFill>
                <a:latin typeface="Lucida Bright" panose="02040602050505020304" pitchFamily="18" charset="0"/>
              </a:rPr>
              <a:t>BACKGROUND KNOWLEDGE</a:t>
            </a:r>
            <a:endParaRPr sz="1200" b="1" dirty="0">
              <a:solidFill>
                <a:srgbClr val="FFFF00"/>
              </a:solidFill>
              <a:latin typeface="Lucida Bright" panose="02040602050505020304" pitchFamily="18" charset="0"/>
            </a:endParaRPr>
          </a:p>
        </p:txBody>
      </p:sp>
      <p:cxnSp>
        <p:nvCxnSpPr>
          <p:cNvPr id="81" name="Google Shape;81;p15"/>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85" name="Google Shape;85;p15"/>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48/80</a:t>
            </a:r>
            <a:endParaRPr sz="1200" b="1" dirty="0">
              <a:solidFill>
                <a:schemeClr val="dk1"/>
              </a:solidFill>
            </a:endParaRPr>
          </a:p>
        </p:txBody>
      </p:sp>
      <p:sp>
        <p:nvSpPr>
          <p:cNvPr id="2" name="Google Shape;63;p13">
            <a:extLst>
              <a:ext uri="{FF2B5EF4-FFF2-40B4-BE49-F238E27FC236}">
                <a16:creationId xmlns="" xmlns:a16="http://schemas.microsoft.com/office/drawing/2014/main" id="{5772940E-D3A9-0662-18E0-9087A04CEB86}"/>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74AAA580-B112-0419-A0C4-5B1B8033B708}"/>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Tree>
    <p:extLst>
      <p:ext uri="{BB962C8B-B14F-4D97-AF65-F5344CB8AC3E}">
        <p14:creationId xmlns="" xmlns:p14="http://schemas.microsoft.com/office/powerpoint/2010/main" val="383191641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solidFill>
                  <a:srgbClr val="FFFF00"/>
                </a:solidFill>
                <a:latin typeface="Lucida Bright" panose="02040602050505020304" pitchFamily="18" charset="0"/>
              </a:rPr>
              <a:t>BACKGROUND KNOWLEDGE</a:t>
            </a:r>
            <a:endParaRPr dirty="0">
              <a:solidFill>
                <a:srgbClr val="FFFF00"/>
              </a:solidFill>
              <a:latin typeface="Lucida Bright" panose="02040602050505020304" pitchFamily="18" charset="0"/>
            </a:endParaRPr>
          </a:p>
        </p:txBody>
      </p:sp>
      <p:sp>
        <p:nvSpPr>
          <p:cNvPr id="70" name="Google Shape;70;p14"/>
          <p:cNvSpPr txBox="1">
            <a:spLocks noGrp="1"/>
          </p:cNvSpPr>
          <p:nvPr>
            <p:ph type="body" idx="1"/>
          </p:nvPr>
        </p:nvSpPr>
        <p:spPr>
          <a:xfrm>
            <a:off x="311700" y="1152475"/>
            <a:ext cx="8520600" cy="3609326"/>
          </a:xfrm>
          <a:prstGeom prst="rect">
            <a:avLst/>
          </a:prstGeom>
        </p:spPr>
        <p:txBody>
          <a:bodyPr spcFirstLastPara="1" wrap="square" lIns="91425" tIns="91425" rIns="91425" bIns="91425" anchor="t" anchorCtr="0">
            <a:normAutofit lnSpcReduction="10000"/>
          </a:bodyPr>
          <a:lstStyle/>
          <a:p>
            <a:pPr marL="152400" indent="0">
              <a:buSzPts val="1200"/>
              <a:buNone/>
            </a:pPr>
            <a:r>
              <a:rPr lang="en-GB" sz="1300" b="1" dirty="0">
                <a:latin typeface="Lucida Bright" panose="02040602050505020304" pitchFamily="18" charset="0"/>
              </a:rPr>
              <a:t>CONFUSION MATRIX DETAILS</a:t>
            </a:r>
          </a:p>
          <a:p>
            <a:pPr marL="152400" indent="0">
              <a:buSzPts val="1200"/>
              <a:buNone/>
            </a:pPr>
            <a:endParaRPr lang="en-GB" sz="1300" b="1" dirty="0">
              <a:latin typeface="Lucida Bright" panose="02040602050505020304" pitchFamily="18" charset="0"/>
            </a:endParaRPr>
          </a:p>
          <a:p>
            <a:pPr marL="323850" indent="-171450">
              <a:buSzPts val="1200"/>
            </a:pPr>
            <a:r>
              <a:rPr lang="en-GB" sz="1300" dirty="0">
                <a:solidFill>
                  <a:srgbClr val="00B050"/>
                </a:solidFill>
                <a:latin typeface="Lucida Bright" panose="02040602050505020304" pitchFamily="18" charset="0"/>
              </a:rPr>
              <a:t>TP</a:t>
            </a:r>
            <a:r>
              <a:rPr lang="en-GB" sz="1300" dirty="0">
                <a:latin typeface="Lucida Bright" panose="02040602050505020304" pitchFamily="18" charset="0"/>
              </a:rPr>
              <a:t> = True Positive</a:t>
            </a:r>
          </a:p>
          <a:p>
            <a:pPr marL="323850" indent="-171450">
              <a:buSzPts val="1200"/>
            </a:pPr>
            <a:r>
              <a:rPr lang="en-GB" sz="1300" dirty="0">
                <a:solidFill>
                  <a:srgbClr val="00B050"/>
                </a:solidFill>
                <a:latin typeface="Lucida Bright" panose="02040602050505020304" pitchFamily="18" charset="0"/>
              </a:rPr>
              <a:t>TN</a:t>
            </a:r>
            <a:r>
              <a:rPr lang="en-GB" sz="1300" dirty="0">
                <a:latin typeface="Lucida Bright" panose="02040602050505020304" pitchFamily="18" charset="0"/>
              </a:rPr>
              <a:t> = True Negative</a:t>
            </a:r>
          </a:p>
          <a:p>
            <a:pPr marL="323850" indent="-171450">
              <a:buSzPts val="1200"/>
            </a:pPr>
            <a:r>
              <a:rPr lang="en-GB" sz="1300" dirty="0">
                <a:solidFill>
                  <a:srgbClr val="00B050"/>
                </a:solidFill>
                <a:latin typeface="Lucida Bright" panose="02040602050505020304" pitchFamily="18" charset="0"/>
              </a:rPr>
              <a:t>FP</a:t>
            </a:r>
            <a:r>
              <a:rPr lang="en-GB" sz="1300" dirty="0">
                <a:latin typeface="Lucida Bright" panose="02040602050505020304" pitchFamily="18" charset="0"/>
              </a:rPr>
              <a:t> = False Positive</a:t>
            </a:r>
          </a:p>
          <a:p>
            <a:pPr marL="323850" indent="-171450">
              <a:buSzPts val="1200"/>
            </a:pPr>
            <a:r>
              <a:rPr lang="en-GB" sz="1300" dirty="0">
                <a:solidFill>
                  <a:srgbClr val="00B050"/>
                </a:solidFill>
                <a:latin typeface="Lucida Bright" panose="02040602050505020304" pitchFamily="18" charset="0"/>
              </a:rPr>
              <a:t>FN</a:t>
            </a:r>
            <a:r>
              <a:rPr lang="en-GB" sz="1300" dirty="0">
                <a:latin typeface="Lucida Bright" panose="02040602050505020304" pitchFamily="18" charset="0"/>
              </a:rPr>
              <a:t> = False Negative</a:t>
            </a:r>
          </a:p>
          <a:p>
            <a:pPr marL="323850" indent="-171450">
              <a:buSzPts val="1200"/>
            </a:pPr>
            <a:endParaRPr lang="en-GB" sz="1300" dirty="0">
              <a:latin typeface="Lucida Bright" panose="02040602050505020304" pitchFamily="18" charset="0"/>
            </a:endParaRPr>
          </a:p>
          <a:p>
            <a:pPr marL="323850" indent="-171450">
              <a:buSzPts val="1200"/>
            </a:pPr>
            <a:r>
              <a:rPr lang="en-GB" sz="1300" dirty="0">
                <a:solidFill>
                  <a:srgbClr val="00B050"/>
                </a:solidFill>
                <a:latin typeface="Lucida Bright" panose="02040602050505020304" pitchFamily="18" charset="0"/>
              </a:rPr>
              <a:t>Precision or Positive Predictive Value (PPV) </a:t>
            </a:r>
            <a:r>
              <a:rPr lang="en-GB" sz="1300" dirty="0">
                <a:latin typeface="Lucida Bright" panose="02040602050505020304" pitchFamily="18" charset="0"/>
              </a:rPr>
              <a:t>= (TP)/(TP+FP) </a:t>
            </a:r>
          </a:p>
          <a:p>
            <a:pPr marL="323850" indent="-171450">
              <a:buSzPts val="1200"/>
            </a:pPr>
            <a:r>
              <a:rPr lang="en-GB" sz="1300" dirty="0">
                <a:solidFill>
                  <a:srgbClr val="00B050"/>
                </a:solidFill>
                <a:latin typeface="Lucida Bright" panose="02040602050505020304" pitchFamily="18" charset="0"/>
              </a:rPr>
              <a:t>Recall or Sensitivity or True Positive Rate (TPR) or Hit Rate</a:t>
            </a:r>
            <a:r>
              <a:rPr lang="en-GB" sz="1300" dirty="0">
                <a:solidFill>
                  <a:schemeClr val="bg1">
                    <a:lumMod val="10000"/>
                    <a:lumOff val="90000"/>
                  </a:schemeClr>
                </a:solidFill>
                <a:latin typeface="Lucida Bright" panose="02040602050505020304" pitchFamily="18" charset="0"/>
              </a:rPr>
              <a:t> =</a:t>
            </a:r>
            <a:r>
              <a:rPr lang="en-GB" sz="1300" dirty="0">
                <a:solidFill>
                  <a:srgbClr val="00B050"/>
                </a:solidFill>
                <a:latin typeface="Lucida Bright" panose="02040602050505020304" pitchFamily="18" charset="0"/>
              </a:rPr>
              <a:t> </a:t>
            </a:r>
            <a:r>
              <a:rPr lang="en-GB" sz="1300" dirty="0">
                <a:latin typeface="Lucida Bright" panose="02040602050505020304" pitchFamily="18" charset="0"/>
              </a:rPr>
              <a:t>TP/(TP+FN) </a:t>
            </a:r>
          </a:p>
          <a:p>
            <a:pPr marL="323850" indent="-171450">
              <a:buSzPts val="1200"/>
            </a:pPr>
            <a:r>
              <a:rPr lang="en-GB" sz="1300" dirty="0">
                <a:solidFill>
                  <a:srgbClr val="00B050"/>
                </a:solidFill>
                <a:latin typeface="Lucida Bright" panose="02040602050505020304" pitchFamily="18" charset="0"/>
              </a:rPr>
              <a:t>F1 Score or Harmonic Mean</a:t>
            </a:r>
            <a:r>
              <a:rPr lang="en-GB" sz="1300" dirty="0">
                <a:solidFill>
                  <a:schemeClr val="bg1">
                    <a:lumMod val="10000"/>
                    <a:lumOff val="90000"/>
                  </a:schemeClr>
                </a:solidFill>
                <a:latin typeface="Lucida Bright" panose="02040602050505020304" pitchFamily="18" charset="0"/>
              </a:rPr>
              <a:t> = </a:t>
            </a:r>
            <a:r>
              <a:rPr lang="en-GB" sz="1300" dirty="0">
                <a:latin typeface="Lucida Bright" panose="02040602050505020304" pitchFamily="18" charset="0"/>
              </a:rPr>
              <a:t>(2*PPV*Recall)/(PPV+Recall)</a:t>
            </a:r>
          </a:p>
          <a:p>
            <a:pPr marL="323850" indent="-171450">
              <a:buSzPts val="1200"/>
            </a:pPr>
            <a:r>
              <a:rPr lang="en-GB" sz="1300" dirty="0">
                <a:solidFill>
                  <a:srgbClr val="00B050"/>
                </a:solidFill>
                <a:latin typeface="Lucida Bright" panose="02040602050505020304" pitchFamily="18" charset="0"/>
              </a:rPr>
              <a:t>F1 Measure </a:t>
            </a:r>
            <a:r>
              <a:rPr lang="en-GB" sz="1300" dirty="0">
                <a:latin typeface="Lucida Bright" panose="02040602050505020304" pitchFamily="18" charset="0"/>
              </a:rPr>
              <a:t>= (PPV+Recall)/2 </a:t>
            </a:r>
          </a:p>
          <a:p>
            <a:pPr marL="323850" indent="-171450">
              <a:buSzPts val="1200"/>
            </a:pPr>
            <a:r>
              <a:rPr lang="en-GB" sz="1300" dirty="0">
                <a:solidFill>
                  <a:srgbClr val="00B050"/>
                </a:solidFill>
                <a:latin typeface="Lucida Bright" panose="02040602050505020304" pitchFamily="18" charset="0"/>
              </a:rPr>
              <a:t>Specificity or True Negative Rate(TNR) or Selectivity </a:t>
            </a:r>
            <a:r>
              <a:rPr lang="en-GB" sz="1300" dirty="0">
                <a:latin typeface="Lucida Bright" panose="02040602050505020304" pitchFamily="18" charset="0"/>
              </a:rPr>
              <a:t>= TN/(TN+FP) </a:t>
            </a:r>
          </a:p>
          <a:p>
            <a:pPr marL="323850" indent="-171450">
              <a:buSzPts val="1200"/>
            </a:pPr>
            <a:r>
              <a:rPr lang="en-GB" sz="1300" dirty="0">
                <a:solidFill>
                  <a:srgbClr val="00B050"/>
                </a:solidFill>
                <a:latin typeface="Lucida Bright" panose="02040602050505020304" pitchFamily="18" charset="0"/>
              </a:rPr>
              <a:t>Negative Predictive Value </a:t>
            </a:r>
            <a:r>
              <a:rPr lang="en-GB" sz="1300" dirty="0">
                <a:latin typeface="Lucida Bright" panose="02040602050505020304" pitchFamily="18" charset="0"/>
              </a:rPr>
              <a:t>= TN/(TN+FN) </a:t>
            </a:r>
          </a:p>
          <a:p>
            <a:pPr marL="323850" indent="-171450">
              <a:buSzPts val="1200"/>
            </a:pPr>
            <a:r>
              <a:rPr lang="en-GB" sz="1300" dirty="0">
                <a:solidFill>
                  <a:srgbClr val="00B050"/>
                </a:solidFill>
                <a:latin typeface="Lucida Bright" panose="02040602050505020304" pitchFamily="18" charset="0"/>
              </a:rPr>
              <a:t>False Positive Rate </a:t>
            </a:r>
            <a:r>
              <a:rPr lang="en-GB" sz="1300" dirty="0">
                <a:latin typeface="Lucida Bright" panose="02040602050505020304" pitchFamily="18" charset="0"/>
              </a:rPr>
              <a:t>= FP/(FP+TN) </a:t>
            </a:r>
          </a:p>
          <a:p>
            <a:pPr marL="323850" indent="-171450">
              <a:buSzPts val="1200"/>
            </a:pPr>
            <a:r>
              <a:rPr lang="en-GB" sz="1300" dirty="0">
                <a:solidFill>
                  <a:srgbClr val="00B050"/>
                </a:solidFill>
                <a:latin typeface="Lucida Bright" panose="02040602050505020304" pitchFamily="18" charset="0"/>
              </a:rPr>
              <a:t>False Negative Rate or Miss Rate </a:t>
            </a:r>
            <a:r>
              <a:rPr lang="en-GB" sz="1300" dirty="0">
                <a:latin typeface="Lucida Bright" panose="02040602050505020304" pitchFamily="18" charset="0"/>
              </a:rPr>
              <a:t>= FN/(TP+FN) </a:t>
            </a:r>
          </a:p>
          <a:p>
            <a:pPr marL="323850" indent="-171450">
              <a:buSzPts val="1200"/>
            </a:pPr>
            <a:r>
              <a:rPr lang="en-GB" sz="1300" dirty="0">
                <a:solidFill>
                  <a:srgbClr val="00B050"/>
                </a:solidFill>
                <a:latin typeface="Lucida Bright" panose="02040602050505020304" pitchFamily="18" charset="0"/>
              </a:rPr>
              <a:t>False Discovery Rate </a:t>
            </a:r>
            <a:r>
              <a:rPr lang="en-GB" sz="1300" dirty="0">
                <a:latin typeface="Lucida Bright" panose="02040602050505020304" pitchFamily="18" charset="0"/>
              </a:rPr>
              <a:t>= FP/(TP+FP) </a:t>
            </a:r>
          </a:p>
        </p:txBody>
      </p:sp>
      <p:cxnSp>
        <p:nvCxnSpPr>
          <p:cNvPr id="71" name="Google Shape;71;p14"/>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75" name="Google Shape;75;p14"/>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49/80</a:t>
            </a:r>
            <a:endParaRPr sz="1200" b="1" dirty="0">
              <a:solidFill>
                <a:schemeClr val="dk1"/>
              </a:solidFill>
            </a:endParaRPr>
          </a:p>
        </p:txBody>
      </p:sp>
      <p:sp>
        <p:nvSpPr>
          <p:cNvPr id="2" name="Google Shape;63;p13">
            <a:extLst>
              <a:ext uri="{FF2B5EF4-FFF2-40B4-BE49-F238E27FC236}">
                <a16:creationId xmlns="" xmlns:a16="http://schemas.microsoft.com/office/drawing/2014/main" id="{5551F3A6-1591-6B76-2E31-972EA866DBBB}"/>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55549EAE-989D-2C26-DB13-C28FB7DEBBCB}"/>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pic>
        <p:nvPicPr>
          <p:cNvPr id="5" name="Picture 4">
            <a:extLst>
              <a:ext uri="{FF2B5EF4-FFF2-40B4-BE49-F238E27FC236}">
                <a16:creationId xmlns="" xmlns:a16="http://schemas.microsoft.com/office/drawing/2014/main" id="{7DD863C8-5DB5-8858-E026-754D87827AA5}"/>
              </a:ext>
            </a:extLst>
          </p:cNvPr>
          <p:cNvPicPr>
            <a:picLocks noChangeAspect="1"/>
          </p:cNvPicPr>
          <p:nvPr/>
        </p:nvPicPr>
        <p:blipFill>
          <a:blip r:embed="rId3"/>
          <a:stretch>
            <a:fillRect/>
          </a:stretch>
        </p:blipFill>
        <p:spPr>
          <a:xfrm>
            <a:off x="6592506" y="1539376"/>
            <a:ext cx="2472819" cy="1854614"/>
          </a:xfrm>
          <a:prstGeom prst="rect">
            <a:avLst/>
          </a:prstGeom>
        </p:spPr>
      </p:pic>
    </p:spTree>
    <p:extLst>
      <p:ext uri="{BB962C8B-B14F-4D97-AF65-F5344CB8AC3E}">
        <p14:creationId xmlns="" xmlns:p14="http://schemas.microsoft.com/office/powerpoint/2010/main" val="427170196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solidFill>
                  <a:srgbClr val="FFFF00"/>
                </a:solidFill>
                <a:latin typeface="Lucida Bright" panose="02040602050505020304" pitchFamily="18" charset="0"/>
              </a:rPr>
              <a:t>ABSTRACT</a:t>
            </a:r>
            <a:endParaRPr u="sng" dirty="0">
              <a:solidFill>
                <a:srgbClr val="FFFF00"/>
              </a:solidFill>
              <a:latin typeface="Lucida Bright" panose="02040602050505020304" pitchFamily="18" charset="0"/>
            </a:endParaRPr>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52400" lvl="0" indent="0" algn="l" rtl="0">
              <a:spcBef>
                <a:spcPts val="0"/>
              </a:spcBef>
              <a:spcAft>
                <a:spcPts val="0"/>
              </a:spcAft>
              <a:buSzPts val="1200"/>
              <a:buNone/>
            </a:pPr>
            <a:endParaRPr lang="en-GB" sz="1200" dirty="0">
              <a:latin typeface="Lucida Bright" panose="02040602050505020304" pitchFamily="18" charset="0"/>
            </a:endParaRPr>
          </a:p>
          <a:p>
            <a:pPr marL="152400" lvl="0" indent="0" algn="l" rtl="0">
              <a:spcBef>
                <a:spcPts val="0"/>
              </a:spcBef>
              <a:spcAft>
                <a:spcPts val="0"/>
              </a:spcAft>
              <a:buSzPts val="1200"/>
              <a:buNone/>
            </a:pPr>
            <a:endParaRPr lang="en-GB" sz="1200" dirty="0">
              <a:latin typeface="Lucida Bright" panose="02040602050505020304" pitchFamily="18" charset="0"/>
            </a:endParaRPr>
          </a:p>
          <a:p>
            <a:pPr marL="323850" indent="-171450">
              <a:buSzPts val="1200"/>
            </a:pPr>
            <a:r>
              <a:rPr lang="en-GB" sz="1200" dirty="0">
                <a:latin typeface="Lucida Bright" panose="02040602050505020304" pitchFamily="18" charset="0"/>
              </a:rPr>
              <a:t>We focus on developing and evaluating  machine-learning models for breast cancer prediction and heart disease prediction. The models used in this project include AdaBoost, Linear Discriminant Analysis (LDA), [13] Decision Tree (DT), Random Forest, Gaussian Naive Bayes, Bagging, Gradient Boost and Extra Trees Classifier (ETC), and [1] </a:t>
            </a:r>
            <a:r>
              <a:rPr lang="en-GB" sz="1200" b="1" dirty="0">
                <a:latin typeface="Lucida Bright" panose="02040602050505020304" pitchFamily="18" charset="0"/>
              </a:rPr>
              <a:t>Federated Learning </a:t>
            </a:r>
            <a:r>
              <a:rPr lang="en-GB" sz="1200" dirty="0">
                <a:latin typeface="Lucida Bright" panose="02040602050505020304" pitchFamily="18" charset="0"/>
              </a:rPr>
              <a:t>techniques were also applied to improve the accuracy of the model. </a:t>
            </a:r>
          </a:p>
          <a:p>
            <a:pPr marL="152400" lvl="0" indent="0" algn="l" rtl="0">
              <a:spcBef>
                <a:spcPts val="0"/>
              </a:spcBef>
              <a:spcAft>
                <a:spcPts val="0"/>
              </a:spcAft>
              <a:buSzPts val="1200"/>
              <a:buNone/>
            </a:pPr>
            <a:endParaRPr lang="en-GB" sz="1200" dirty="0">
              <a:latin typeface="Lucida Bright" panose="02040602050505020304" pitchFamily="18" charset="0"/>
            </a:endParaRPr>
          </a:p>
          <a:p>
            <a:pPr marL="323850" indent="-171450">
              <a:buSzPts val="1200"/>
            </a:pPr>
            <a:r>
              <a:rPr lang="en-GB" sz="1200" dirty="0">
                <a:latin typeface="Lucida Bright" panose="02040602050505020304" pitchFamily="18" charset="0"/>
              </a:rPr>
              <a:t>The results of comparative study on Breast Cancer Dataset show that the best model had an accuracy of </a:t>
            </a:r>
            <a:r>
              <a:rPr lang="en-GB" sz="1200" b="1" dirty="0">
                <a:latin typeface="Lucida Bright" panose="02040602050505020304" pitchFamily="18" charset="0"/>
              </a:rPr>
              <a:t>96.49%</a:t>
            </a:r>
            <a:r>
              <a:rPr lang="en-GB" sz="1200" dirty="0">
                <a:latin typeface="Lucida Bright" panose="02040602050505020304" pitchFamily="18" charset="0"/>
              </a:rPr>
              <a:t>, while the federated-based best model had an accuracy of </a:t>
            </a:r>
            <a:r>
              <a:rPr lang="en-GB" sz="1200" b="1" dirty="0">
                <a:latin typeface="Lucida Bright" panose="02040602050505020304" pitchFamily="18" charset="0"/>
              </a:rPr>
              <a:t>98.48%</a:t>
            </a:r>
            <a:r>
              <a:rPr lang="en-GB" sz="1200" dirty="0">
                <a:latin typeface="Lucida Bright" panose="02040602050505020304" pitchFamily="18" charset="0"/>
              </a:rPr>
              <a:t>, demonstrating the potential of Federated Learning in enhancing the accuracy of machine learning models. </a:t>
            </a:r>
          </a:p>
          <a:p>
            <a:pPr marL="152400" indent="0">
              <a:buSzPts val="1200"/>
              <a:buNone/>
            </a:pPr>
            <a:endParaRPr lang="en-GB" sz="1200" dirty="0">
              <a:latin typeface="Lucida Bright" panose="02040602050505020304" pitchFamily="18" charset="0"/>
            </a:endParaRPr>
          </a:p>
          <a:p>
            <a:pPr marL="323850" indent="-171450">
              <a:buSzPts val="1200"/>
            </a:pPr>
            <a:r>
              <a:rPr lang="en-GB" sz="1200" dirty="0">
                <a:latin typeface="Lucida Bright" panose="02040602050505020304" pitchFamily="18" charset="0"/>
              </a:rPr>
              <a:t>The results of comparative study on Heart Disease Dataset show that the best model had an accuracy of </a:t>
            </a:r>
            <a:r>
              <a:rPr lang="en-GB" sz="1200" b="1" dirty="0">
                <a:latin typeface="Lucida Bright" panose="02040602050505020304" pitchFamily="18" charset="0"/>
              </a:rPr>
              <a:t>98.64%</a:t>
            </a:r>
            <a:r>
              <a:rPr lang="en-GB" sz="1200" dirty="0">
                <a:latin typeface="Lucida Bright" panose="02040602050505020304" pitchFamily="18" charset="0"/>
              </a:rPr>
              <a:t>, while the federated-based best model had an accuracy of </a:t>
            </a:r>
            <a:r>
              <a:rPr lang="en-GB" sz="1200" b="1" dirty="0">
                <a:latin typeface="Lucida Bright" panose="02040602050505020304" pitchFamily="18" charset="0"/>
              </a:rPr>
              <a:t>98.64%</a:t>
            </a:r>
            <a:r>
              <a:rPr lang="en-GB" sz="1200" dirty="0">
                <a:latin typeface="Lucida Bright" panose="02040602050505020304" pitchFamily="18" charset="0"/>
              </a:rPr>
              <a:t>, demonstrating the potential of Federated Learning in enhancing the accuracy of machine learning models. </a:t>
            </a:r>
          </a:p>
          <a:p>
            <a:pPr marL="323850" indent="-171450">
              <a:buSzPts val="1200"/>
            </a:pPr>
            <a:endParaRPr lang="en-GB" sz="1200" dirty="0">
              <a:latin typeface="Lucida Bright" panose="02040602050505020304" pitchFamily="18" charset="0"/>
            </a:endParaRPr>
          </a:p>
        </p:txBody>
      </p:sp>
      <p:cxnSp>
        <p:nvCxnSpPr>
          <p:cNvPr id="71" name="Google Shape;71;p14"/>
          <p:cNvCxnSpPr>
            <a:cxnSpLocks/>
          </p:cNvCxnSpPr>
          <p:nvPr/>
        </p:nvCxnSpPr>
        <p:spPr>
          <a:xfrm flipV="1">
            <a:off x="311700" y="4714100"/>
            <a:ext cx="8639350" cy="23850"/>
          </a:xfrm>
          <a:prstGeom prst="straightConnector1">
            <a:avLst/>
          </a:prstGeom>
          <a:noFill/>
          <a:ln w="9525" cap="flat" cmpd="sng">
            <a:solidFill>
              <a:schemeClr val="dk1"/>
            </a:solidFill>
            <a:prstDash val="solid"/>
            <a:round/>
            <a:headEnd type="none" w="med" len="med"/>
            <a:tailEnd type="none" w="med" len="med"/>
          </a:ln>
        </p:spPr>
      </p:cxnSp>
      <p:sp>
        <p:nvSpPr>
          <p:cNvPr id="75" name="Google Shape;75;p14"/>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5/80</a:t>
            </a:r>
            <a:endParaRPr sz="1200" b="1" dirty="0">
              <a:solidFill>
                <a:schemeClr val="dk1"/>
              </a:solidFill>
            </a:endParaRPr>
          </a:p>
        </p:txBody>
      </p:sp>
      <p:sp>
        <p:nvSpPr>
          <p:cNvPr id="2" name="Google Shape;63;p13">
            <a:extLst>
              <a:ext uri="{FF2B5EF4-FFF2-40B4-BE49-F238E27FC236}">
                <a16:creationId xmlns="" xmlns:a16="http://schemas.microsoft.com/office/drawing/2014/main" id="{5551F3A6-1591-6B76-2E31-972EA866DBBB}"/>
              </a:ext>
            </a:extLst>
          </p:cNvPr>
          <p:cNvSpPr txBox="1"/>
          <p:nvPr/>
        </p:nvSpPr>
        <p:spPr>
          <a:xfrm>
            <a:off x="6168459" y="4737950"/>
            <a:ext cx="1706722"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sz="1200" b="1" dirty="0">
              <a:solidFill>
                <a:schemeClr val="dk1"/>
              </a:solidFill>
            </a:endParaRPr>
          </a:p>
        </p:txBody>
      </p:sp>
      <p:sp>
        <p:nvSpPr>
          <p:cNvPr id="3" name="Google Shape;62;p13">
            <a:extLst>
              <a:ext uri="{FF2B5EF4-FFF2-40B4-BE49-F238E27FC236}">
                <a16:creationId xmlns="" xmlns:a16="http://schemas.microsoft.com/office/drawing/2014/main" id="{C9CBF434-8F73-BF1E-36EC-24E55254D8EC}"/>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Tree>
    <p:extLst>
      <p:ext uri="{BB962C8B-B14F-4D97-AF65-F5344CB8AC3E}">
        <p14:creationId xmlns="" xmlns:p14="http://schemas.microsoft.com/office/powerpoint/2010/main" val="212112511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solidFill>
                  <a:srgbClr val="FFFF00"/>
                </a:solidFill>
                <a:latin typeface="Lucida Bright" panose="02040602050505020304" pitchFamily="18" charset="0"/>
              </a:rPr>
              <a:t>BACKGROUND KNOWLEDGE</a:t>
            </a:r>
            <a:endParaRPr dirty="0">
              <a:solidFill>
                <a:srgbClr val="FFFF00"/>
              </a:solidFill>
              <a:latin typeface="Lucida Bright" panose="02040602050505020304" pitchFamily="18" charset="0"/>
            </a:endParaRPr>
          </a:p>
        </p:txBody>
      </p:sp>
      <p:sp>
        <p:nvSpPr>
          <p:cNvPr id="70" name="Google Shape;70;p14"/>
          <p:cNvSpPr txBox="1">
            <a:spLocks noGrp="1"/>
          </p:cNvSpPr>
          <p:nvPr>
            <p:ph type="body" idx="1"/>
          </p:nvPr>
        </p:nvSpPr>
        <p:spPr>
          <a:xfrm>
            <a:off x="311700" y="1152475"/>
            <a:ext cx="8520600" cy="3609326"/>
          </a:xfrm>
          <a:prstGeom prst="rect">
            <a:avLst/>
          </a:prstGeom>
        </p:spPr>
        <p:txBody>
          <a:bodyPr spcFirstLastPara="1" wrap="square" lIns="91425" tIns="91425" rIns="91425" bIns="91425" anchor="t" anchorCtr="0">
            <a:normAutofit/>
          </a:bodyPr>
          <a:lstStyle/>
          <a:p>
            <a:pPr marL="152400" indent="0">
              <a:buSzPts val="1200"/>
              <a:buNone/>
            </a:pPr>
            <a:endParaRPr lang="en-GB" sz="1300" dirty="0">
              <a:latin typeface="Lucida Bright" panose="02040602050505020304" pitchFamily="18" charset="0"/>
            </a:endParaRPr>
          </a:p>
          <a:p>
            <a:pPr marL="323850" indent="-171450">
              <a:buSzPts val="1200"/>
            </a:pPr>
            <a:r>
              <a:rPr lang="en-GB" sz="1300" dirty="0">
                <a:solidFill>
                  <a:srgbClr val="00B050"/>
                </a:solidFill>
                <a:latin typeface="Lucida Bright" panose="02040602050505020304" pitchFamily="18" charset="0"/>
              </a:rPr>
              <a:t>Critical Success Index or Threat Score(TS) </a:t>
            </a:r>
            <a:r>
              <a:rPr lang="en-GB" sz="1300" dirty="0">
                <a:latin typeface="Lucida Bright" panose="02040602050505020304" pitchFamily="18" charset="0"/>
              </a:rPr>
              <a:t>= TP/(TP+FN+FP) </a:t>
            </a:r>
          </a:p>
          <a:p>
            <a:pPr marL="323850" indent="-171450">
              <a:buSzPts val="1200"/>
            </a:pPr>
            <a:r>
              <a:rPr lang="en-GB" sz="1300" dirty="0">
                <a:solidFill>
                  <a:srgbClr val="00B050"/>
                </a:solidFill>
                <a:latin typeface="Lucida Bright" panose="02040602050505020304" pitchFamily="18" charset="0"/>
              </a:rPr>
              <a:t>Fowlkes Mallows Index (FM) </a:t>
            </a:r>
            <a:r>
              <a:rPr lang="en-GB" sz="1300" dirty="0">
                <a:latin typeface="Lucida Bright" panose="02040602050505020304" pitchFamily="18" charset="0"/>
              </a:rPr>
              <a:t>= sqrt(PPV*Recall) </a:t>
            </a:r>
          </a:p>
          <a:p>
            <a:pPr marL="323850" indent="-171450">
              <a:buSzPts val="1200"/>
            </a:pPr>
            <a:r>
              <a:rPr lang="en-GB" sz="1300" dirty="0">
                <a:solidFill>
                  <a:srgbClr val="00B050"/>
                </a:solidFill>
                <a:latin typeface="Lucida Bright" panose="02040602050505020304" pitchFamily="18" charset="0"/>
              </a:rPr>
              <a:t>Balanced Accuracy (BA) </a:t>
            </a:r>
            <a:r>
              <a:rPr lang="en-GB" sz="1300" dirty="0">
                <a:latin typeface="Lucida Bright" panose="02040602050505020304" pitchFamily="18" charset="0"/>
              </a:rPr>
              <a:t>= (Recall+Specificity)/2 </a:t>
            </a:r>
          </a:p>
          <a:p>
            <a:pPr marL="323850" indent="-171450">
              <a:buSzPts val="1200"/>
            </a:pPr>
            <a:r>
              <a:rPr lang="en-GB" sz="1300" dirty="0">
                <a:solidFill>
                  <a:srgbClr val="00B050"/>
                </a:solidFill>
                <a:latin typeface="Lucida Bright" panose="02040602050505020304" pitchFamily="18" charset="0"/>
              </a:rPr>
              <a:t>Matthews Correlation Coefficient (MCC) </a:t>
            </a:r>
            <a:r>
              <a:rPr lang="en-GB" sz="1300" dirty="0">
                <a:latin typeface="Lucida Bright" panose="02040602050505020304" pitchFamily="18" charset="0"/>
              </a:rPr>
              <a:t>= (TP*TN-FP*FN)/(sqrt((TP+FP)\(TP+FN)*(TN+FP)*(TN+FN))) </a:t>
            </a:r>
            <a:r>
              <a:rPr lang="en-GB" sz="1200" dirty="0">
                <a:latin typeface="Lucida Bright" panose="02040602050505020304" pitchFamily="18" charset="0"/>
              </a:rPr>
              <a:t>	</a:t>
            </a:r>
            <a:endParaRPr lang="en-GB" sz="1300" dirty="0">
              <a:latin typeface="Lucida Bright" panose="02040602050505020304" pitchFamily="18" charset="0"/>
            </a:endParaRPr>
          </a:p>
          <a:p>
            <a:pPr marL="323850" indent="-171450">
              <a:buSzPts val="1200"/>
            </a:pPr>
            <a:r>
              <a:rPr lang="en-GB" sz="1300" dirty="0">
                <a:solidFill>
                  <a:srgbClr val="00B050"/>
                </a:solidFill>
                <a:latin typeface="Lucida Bright" panose="02040602050505020304" pitchFamily="18" charset="0"/>
              </a:rPr>
              <a:t>Bookmaker Informedness or Informedness (BI) </a:t>
            </a:r>
            <a:r>
              <a:rPr lang="en-GB" sz="1300" dirty="0">
                <a:latin typeface="Lucida Bright" panose="02040602050505020304" pitchFamily="18" charset="0"/>
              </a:rPr>
              <a:t>= Recall+Specificity-1 or TPR-FPR  </a:t>
            </a:r>
          </a:p>
          <a:p>
            <a:pPr marL="323850" indent="-171450">
              <a:buSzPts val="1200"/>
            </a:pPr>
            <a:r>
              <a:rPr lang="en-GB" sz="1300" dirty="0">
                <a:solidFill>
                  <a:srgbClr val="00B050"/>
                </a:solidFill>
                <a:latin typeface="Lucida Bright" panose="02040602050505020304" pitchFamily="18" charset="0"/>
              </a:rPr>
              <a:t>Markedness or delta (MK) </a:t>
            </a:r>
            <a:r>
              <a:rPr lang="en-GB" sz="1300" dirty="0">
                <a:latin typeface="Lucida Bright" panose="02040602050505020304" pitchFamily="18" charset="0"/>
              </a:rPr>
              <a:t>= PPV+NPV-1			</a:t>
            </a:r>
          </a:p>
          <a:p>
            <a:pPr marL="323850" indent="-171450">
              <a:buSzPts val="1200"/>
            </a:pPr>
            <a:r>
              <a:rPr lang="en-GB" sz="1300" dirty="0">
                <a:solidFill>
                  <a:srgbClr val="00B050"/>
                </a:solidFill>
                <a:latin typeface="Lucida Bright" panose="02040602050505020304" pitchFamily="18" charset="0"/>
              </a:rPr>
              <a:t>False Omission Rate (FOR) </a:t>
            </a:r>
            <a:r>
              <a:rPr lang="en-GB" sz="1300" dirty="0">
                <a:latin typeface="Lucida Bright" panose="02040602050505020304" pitchFamily="18" charset="0"/>
              </a:rPr>
              <a:t>= FN/(FN+TN)                         	</a:t>
            </a:r>
          </a:p>
          <a:p>
            <a:pPr marL="323850" indent="-171450">
              <a:buSzPts val="1200"/>
            </a:pPr>
            <a:r>
              <a:rPr lang="en-GB" sz="1300" dirty="0">
                <a:solidFill>
                  <a:srgbClr val="00B050"/>
                </a:solidFill>
                <a:latin typeface="Lucida Bright" panose="02040602050505020304" pitchFamily="18" charset="0"/>
              </a:rPr>
              <a:t>Positive Likelihood Ratio (PLR) </a:t>
            </a:r>
            <a:r>
              <a:rPr lang="en-GB" sz="1300" dirty="0">
                <a:latin typeface="Lucida Bright" panose="02040602050505020304" pitchFamily="18" charset="0"/>
              </a:rPr>
              <a:t>= Recall/FPR                         	  </a:t>
            </a:r>
          </a:p>
          <a:p>
            <a:pPr marL="323850" indent="-171450">
              <a:buSzPts val="1200"/>
            </a:pPr>
            <a:r>
              <a:rPr lang="en-GB" sz="1300" dirty="0">
                <a:solidFill>
                  <a:srgbClr val="00B050"/>
                </a:solidFill>
                <a:latin typeface="Lucida Bright" panose="02040602050505020304" pitchFamily="18" charset="0"/>
              </a:rPr>
              <a:t>Negative Likelihood Ratio (NLR) </a:t>
            </a:r>
            <a:r>
              <a:rPr lang="en-GB" sz="1300" dirty="0">
                <a:latin typeface="Lucida Bright" panose="02040602050505020304" pitchFamily="18" charset="0"/>
              </a:rPr>
              <a:t>= FNR/Specificity                    	  </a:t>
            </a:r>
          </a:p>
          <a:p>
            <a:pPr marL="323850" indent="-171450">
              <a:buSzPts val="1200"/>
            </a:pPr>
            <a:r>
              <a:rPr lang="en-GB" sz="1300" dirty="0">
                <a:solidFill>
                  <a:srgbClr val="00B050"/>
                </a:solidFill>
                <a:latin typeface="Lucida Bright" panose="02040602050505020304" pitchFamily="18" charset="0"/>
              </a:rPr>
              <a:t>Prevalence Threshold (PT) </a:t>
            </a:r>
            <a:r>
              <a:rPr lang="en-GB" sz="1300" dirty="0">
                <a:latin typeface="Lucida Bright" panose="02040602050505020304" pitchFamily="18" charset="0"/>
              </a:rPr>
              <a:t>= sqrt(FPR)/(sqrt(Recall)\sqrt(FPR)) </a:t>
            </a:r>
          </a:p>
          <a:p>
            <a:pPr marL="323850" indent="-171450">
              <a:buSzPts val="1200"/>
            </a:pPr>
            <a:r>
              <a:rPr lang="en-GB" sz="1300" dirty="0">
                <a:solidFill>
                  <a:srgbClr val="00B050"/>
                </a:solidFill>
                <a:latin typeface="Lucida Bright" panose="02040602050505020304" pitchFamily="18" charset="0"/>
              </a:rPr>
              <a:t>Diagnostic Odds Ratio (DOR) </a:t>
            </a:r>
            <a:r>
              <a:rPr lang="en-GB" sz="1300" dirty="0">
                <a:latin typeface="Lucida Bright" panose="02040602050505020304" pitchFamily="18" charset="0"/>
              </a:rPr>
              <a:t>= PLR/NLR                            	</a:t>
            </a:r>
          </a:p>
          <a:p>
            <a:pPr marL="323850" indent="-171450">
              <a:buSzPts val="1200"/>
            </a:pPr>
            <a:r>
              <a:rPr lang="en-GB" sz="1300" dirty="0">
                <a:solidFill>
                  <a:srgbClr val="00B050"/>
                </a:solidFill>
                <a:latin typeface="Lucida Bright" panose="02040602050505020304" pitchFamily="18" charset="0"/>
              </a:rPr>
              <a:t>Accuracy  =</a:t>
            </a:r>
            <a:r>
              <a:rPr lang="en-GB" sz="1300" dirty="0">
                <a:latin typeface="Lucida Bright" panose="02040602050505020304" pitchFamily="18" charset="0"/>
              </a:rPr>
              <a:t> (TP+TN)/(TP+FP+FN+TN) </a:t>
            </a:r>
            <a:r>
              <a:rPr lang="en-GB" sz="1200" dirty="0">
                <a:latin typeface="Lucida Bright" panose="02040602050505020304" pitchFamily="18" charset="0"/>
              </a:rPr>
              <a:t>	</a:t>
            </a:r>
          </a:p>
        </p:txBody>
      </p:sp>
      <p:cxnSp>
        <p:nvCxnSpPr>
          <p:cNvPr id="71" name="Google Shape;71;p14"/>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75" name="Google Shape;75;p14"/>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50/80</a:t>
            </a:r>
            <a:endParaRPr sz="1200" b="1" dirty="0">
              <a:solidFill>
                <a:schemeClr val="dk1"/>
              </a:solidFill>
            </a:endParaRPr>
          </a:p>
        </p:txBody>
      </p:sp>
      <p:sp>
        <p:nvSpPr>
          <p:cNvPr id="2" name="Google Shape;63;p13">
            <a:extLst>
              <a:ext uri="{FF2B5EF4-FFF2-40B4-BE49-F238E27FC236}">
                <a16:creationId xmlns="" xmlns:a16="http://schemas.microsoft.com/office/drawing/2014/main" id="{5551F3A6-1591-6B76-2E31-972EA866DBBB}"/>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EC8F15B2-0E32-8FEB-BB85-BC3BF19F158F}"/>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Tree>
    <p:extLst>
      <p:ext uri="{BB962C8B-B14F-4D97-AF65-F5344CB8AC3E}">
        <p14:creationId xmlns="" xmlns:p14="http://schemas.microsoft.com/office/powerpoint/2010/main" val="205464393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 xmlns:a16="http://schemas.microsoft.com/office/drawing/2014/main" id="{25C9015F-3300-779A-4871-8F9EBCA14C2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0827" y="169678"/>
            <a:ext cx="6670158" cy="429564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0B3A67BE-9F63-A8A0-989D-B8C1634A94D8}"/>
              </a:ext>
            </a:extLst>
          </p:cNvPr>
          <p:cNvSpPr txBox="1"/>
          <p:nvPr/>
        </p:nvSpPr>
        <p:spPr>
          <a:xfrm>
            <a:off x="482009" y="382772"/>
            <a:ext cx="3678865" cy="307777"/>
          </a:xfrm>
          <a:prstGeom prst="rect">
            <a:avLst/>
          </a:prstGeom>
          <a:noFill/>
        </p:spPr>
        <p:txBody>
          <a:bodyPr wrap="square" rtlCol="0">
            <a:spAutoFit/>
          </a:bodyPr>
          <a:lstStyle/>
          <a:p>
            <a:r>
              <a:rPr lang="en-US" dirty="0">
                <a:solidFill>
                  <a:schemeClr val="tx1"/>
                </a:solidFill>
                <a:latin typeface="Lucida Bright" panose="02040602050505020304" pitchFamily="18" charset="0"/>
              </a:rPr>
              <a:t>RANDOM FOREST</a:t>
            </a:r>
            <a:endParaRPr lang="en-IN" dirty="0">
              <a:solidFill>
                <a:schemeClr val="tx1"/>
              </a:solidFill>
              <a:latin typeface="Lucida Bright" panose="02040602050505020304" pitchFamily="18" charset="0"/>
            </a:endParaRPr>
          </a:p>
        </p:txBody>
      </p:sp>
      <p:grpSp>
        <p:nvGrpSpPr>
          <p:cNvPr id="2" name="Group 1">
            <a:extLst>
              <a:ext uri="{FF2B5EF4-FFF2-40B4-BE49-F238E27FC236}">
                <a16:creationId xmlns="" xmlns:a16="http://schemas.microsoft.com/office/drawing/2014/main" id="{487FAD1D-582E-85BE-2900-35320EB7BD30}"/>
              </a:ext>
            </a:extLst>
          </p:cNvPr>
          <p:cNvGrpSpPr/>
          <p:nvPr/>
        </p:nvGrpSpPr>
        <p:grpSpPr>
          <a:xfrm>
            <a:off x="311700" y="4714100"/>
            <a:ext cx="8753625" cy="553968"/>
            <a:chOff x="311700" y="4714100"/>
            <a:chExt cx="8753625" cy="553968"/>
          </a:xfrm>
        </p:grpSpPr>
        <p:cxnSp>
          <p:nvCxnSpPr>
            <p:cNvPr id="3" name="Google Shape;136;p20">
              <a:extLst>
                <a:ext uri="{FF2B5EF4-FFF2-40B4-BE49-F238E27FC236}">
                  <a16:creationId xmlns="" xmlns:a16="http://schemas.microsoft.com/office/drawing/2014/main" id="{AC65041F-CEC1-8E41-B22A-41A8B535B2EA}"/>
                </a:ext>
              </a:extLst>
            </p:cNvPr>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5" name="Google Shape;63;p13">
              <a:extLst>
                <a:ext uri="{FF2B5EF4-FFF2-40B4-BE49-F238E27FC236}">
                  <a16:creationId xmlns="" xmlns:a16="http://schemas.microsoft.com/office/drawing/2014/main" id="{90C55EA5-BFF9-6A93-6767-CE6D2D96A183}"/>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6" name="Google Shape;62;p13">
              <a:extLst>
                <a:ext uri="{FF2B5EF4-FFF2-40B4-BE49-F238E27FC236}">
                  <a16:creationId xmlns="" xmlns:a16="http://schemas.microsoft.com/office/drawing/2014/main" id="{9F16D091-EF11-FCC0-B0DE-02F9BA3B1E16}"/>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7" name="Google Shape;64;p13">
              <a:extLst>
                <a:ext uri="{FF2B5EF4-FFF2-40B4-BE49-F238E27FC236}">
                  <a16:creationId xmlns="" xmlns:a16="http://schemas.microsoft.com/office/drawing/2014/main" id="{9238EAB7-9B9B-CCDB-AE83-D476DB021098}"/>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51/80</a:t>
              </a:r>
              <a:endParaRPr sz="1200" b="1" dirty="0">
                <a:solidFill>
                  <a:schemeClr val="dk1"/>
                </a:solidFill>
              </a:endParaRPr>
            </a:p>
          </p:txBody>
        </p:sp>
      </p:grpSp>
    </p:spTree>
    <p:extLst>
      <p:ext uri="{BB962C8B-B14F-4D97-AF65-F5344CB8AC3E}">
        <p14:creationId xmlns="" xmlns:p14="http://schemas.microsoft.com/office/powerpoint/2010/main" val="309067362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 xmlns:a16="http://schemas.microsoft.com/office/drawing/2014/main" id="{B62AE2A9-5A63-5E4D-69BE-C902240C429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408325" y="256865"/>
            <a:ext cx="5359400" cy="4354213"/>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7E7B4028-036E-33BA-298C-0E4D852369EC}"/>
              </a:ext>
            </a:extLst>
          </p:cNvPr>
          <p:cNvSpPr txBox="1"/>
          <p:nvPr/>
        </p:nvSpPr>
        <p:spPr>
          <a:xfrm>
            <a:off x="219740" y="418214"/>
            <a:ext cx="2261190" cy="307777"/>
          </a:xfrm>
          <a:prstGeom prst="rect">
            <a:avLst/>
          </a:prstGeom>
          <a:noFill/>
        </p:spPr>
        <p:txBody>
          <a:bodyPr wrap="square" rtlCol="0">
            <a:spAutoFit/>
          </a:bodyPr>
          <a:lstStyle/>
          <a:p>
            <a:r>
              <a:rPr lang="en-US" dirty="0">
                <a:solidFill>
                  <a:schemeClr val="tx1"/>
                </a:solidFill>
                <a:latin typeface="Lucida Bright" panose="02040602050505020304" pitchFamily="18" charset="0"/>
              </a:rPr>
              <a:t>BAGGING</a:t>
            </a:r>
            <a:endParaRPr lang="en-IN" dirty="0">
              <a:solidFill>
                <a:schemeClr val="tx1"/>
              </a:solidFill>
              <a:latin typeface="Lucida Bright" panose="02040602050505020304" pitchFamily="18" charset="0"/>
            </a:endParaRPr>
          </a:p>
        </p:txBody>
      </p:sp>
      <p:grpSp>
        <p:nvGrpSpPr>
          <p:cNvPr id="7" name="Group 6">
            <a:extLst>
              <a:ext uri="{FF2B5EF4-FFF2-40B4-BE49-F238E27FC236}">
                <a16:creationId xmlns="" xmlns:a16="http://schemas.microsoft.com/office/drawing/2014/main" id="{1DA0049D-4F2E-7257-2FC2-CF64C86587E5}"/>
              </a:ext>
            </a:extLst>
          </p:cNvPr>
          <p:cNvGrpSpPr/>
          <p:nvPr/>
        </p:nvGrpSpPr>
        <p:grpSpPr>
          <a:xfrm>
            <a:off x="289560" y="4714100"/>
            <a:ext cx="8775765" cy="553968"/>
            <a:chOff x="289560" y="4714100"/>
            <a:chExt cx="8775765" cy="553968"/>
          </a:xfrm>
        </p:grpSpPr>
        <p:cxnSp>
          <p:nvCxnSpPr>
            <p:cNvPr id="8" name="Google Shape;125;p19">
              <a:extLst>
                <a:ext uri="{FF2B5EF4-FFF2-40B4-BE49-F238E27FC236}">
                  <a16:creationId xmlns="" xmlns:a16="http://schemas.microsoft.com/office/drawing/2014/main" id="{883E29B2-F6FA-C66D-FB2D-D79D4A70B0DB}"/>
                </a:ext>
              </a:extLst>
            </p:cNvPr>
            <p:cNvCxnSpPr>
              <a:cxnSpLocks/>
            </p:cNvCxnSpPr>
            <p:nvPr/>
          </p:nvCxnSpPr>
          <p:spPr>
            <a:xfrm>
              <a:off x="289560" y="4714100"/>
              <a:ext cx="8661490" cy="0"/>
            </a:xfrm>
            <a:prstGeom prst="straightConnector1">
              <a:avLst/>
            </a:prstGeom>
            <a:noFill/>
            <a:ln w="9525" cap="flat" cmpd="sng">
              <a:solidFill>
                <a:schemeClr val="dk1"/>
              </a:solidFill>
              <a:prstDash val="solid"/>
              <a:round/>
              <a:headEnd type="none" w="med" len="med"/>
              <a:tailEnd type="none" w="med" len="med"/>
            </a:ln>
          </p:spPr>
        </p:cxnSp>
        <p:grpSp>
          <p:nvGrpSpPr>
            <p:cNvPr id="9" name="Group 8">
              <a:extLst>
                <a:ext uri="{FF2B5EF4-FFF2-40B4-BE49-F238E27FC236}">
                  <a16:creationId xmlns="" xmlns:a16="http://schemas.microsoft.com/office/drawing/2014/main" id="{7A9D72D2-635A-12E8-1166-29B4168DF125}"/>
                </a:ext>
              </a:extLst>
            </p:cNvPr>
            <p:cNvGrpSpPr/>
            <p:nvPr/>
          </p:nvGrpSpPr>
          <p:grpSpPr>
            <a:xfrm>
              <a:off x="2681475" y="4714100"/>
              <a:ext cx="6383850" cy="553968"/>
              <a:chOff x="2681475" y="4714100"/>
              <a:chExt cx="6383850" cy="553968"/>
            </a:xfrm>
          </p:grpSpPr>
          <p:sp>
            <p:nvSpPr>
              <p:cNvPr id="10" name="Google Shape;63;p13">
                <a:extLst>
                  <a:ext uri="{FF2B5EF4-FFF2-40B4-BE49-F238E27FC236}">
                    <a16:creationId xmlns="" xmlns:a16="http://schemas.microsoft.com/office/drawing/2014/main" id="{D437074C-1071-5302-E142-72092B869A3D}"/>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11" name="Google Shape;62;p13">
                <a:extLst>
                  <a:ext uri="{FF2B5EF4-FFF2-40B4-BE49-F238E27FC236}">
                    <a16:creationId xmlns="" xmlns:a16="http://schemas.microsoft.com/office/drawing/2014/main" id="{4FF6B514-A862-FD73-ABBD-E5CF089EA8C4}"/>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12" name="Google Shape;64;p13">
                <a:extLst>
                  <a:ext uri="{FF2B5EF4-FFF2-40B4-BE49-F238E27FC236}">
                    <a16:creationId xmlns="" xmlns:a16="http://schemas.microsoft.com/office/drawing/2014/main" id="{59A2DEA7-A223-DF1E-0BD2-601E50B21788}"/>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52/80</a:t>
                </a:r>
                <a:endParaRPr sz="1200" b="1" dirty="0">
                  <a:solidFill>
                    <a:schemeClr val="dk1"/>
                  </a:solidFill>
                </a:endParaRPr>
              </a:p>
            </p:txBody>
          </p:sp>
        </p:grpSp>
      </p:grpSp>
    </p:spTree>
    <p:extLst>
      <p:ext uri="{BB962C8B-B14F-4D97-AF65-F5344CB8AC3E}">
        <p14:creationId xmlns="" xmlns:p14="http://schemas.microsoft.com/office/powerpoint/2010/main" val="111464267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 xmlns:a16="http://schemas.microsoft.com/office/drawing/2014/main" id="{46D3A4AB-50BF-DF47-F906-615F494A8849}"/>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72622" y="1256747"/>
            <a:ext cx="5529927" cy="338137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115D3879-E5F3-30A3-A363-D205125DDDC4}"/>
              </a:ext>
            </a:extLst>
          </p:cNvPr>
          <p:cNvSpPr txBox="1"/>
          <p:nvPr/>
        </p:nvSpPr>
        <p:spPr>
          <a:xfrm>
            <a:off x="1850065" y="595423"/>
            <a:ext cx="4600354" cy="307777"/>
          </a:xfrm>
          <a:prstGeom prst="rect">
            <a:avLst/>
          </a:prstGeom>
          <a:noFill/>
        </p:spPr>
        <p:txBody>
          <a:bodyPr wrap="square" rtlCol="0">
            <a:spAutoFit/>
          </a:bodyPr>
          <a:lstStyle/>
          <a:p>
            <a:r>
              <a:rPr lang="en-US" dirty="0">
                <a:solidFill>
                  <a:schemeClr val="tx1"/>
                </a:solidFill>
                <a:latin typeface="Lucida Bright" panose="02040602050505020304" pitchFamily="18" charset="0"/>
              </a:rPr>
              <a:t>GAUSSIAN NAÏVE BAYES</a:t>
            </a:r>
            <a:endParaRPr lang="en-IN" dirty="0">
              <a:solidFill>
                <a:schemeClr val="tx1"/>
              </a:solidFill>
              <a:latin typeface="Lucida Bright" panose="02040602050505020304" pitchFamily="18" charset="0"/>
            </a:endParaRPr>
          </a:p>
        </p:txBody>
      </p:sp>
      <p:grpSp>
        <p:nvGrpSpPr>
          <p:cNvPr id="2" name="Group 1">
            <a:extLst>
              <a:ext uri="{FF2B5EF4-FFF2-40B4-BE49-F238E27FC236}">
                <a16:creationId xmlns="" xmlns:a16="http://schemas.microsoft.com/office/drawing/2014/main" id="{B9AEB7B6-1F74-D7A2-697E-C22B83A5E74C}"/>
              </a:ext>
            </a:extLst>
          </p:cNvPr>
          <p:cNvGrpSpPr/>
          <p:nvPr/>
        </p:nvGrpSpPr>
        <p:grpSpPr>
          <a:xfrm>
            <a:off x="311700" y="4714100"/>
            <a:ext cx="8753625" cy="553968"/>
            <a:chOff x="311700" y="4714100"/>
            <a:chExt cx="8753625" cy="553968"/>
          </a:xfrm>
        </p:grpSpPr>
        <p:cxnSp>
          <p:nvCxnSpPr>
            <p:cNvPr id="3" name="Google Shape;136;p20">
              <a:extLst>
                <a:ext uri="{FF2B5EF4-FFF2-40B4-BE49-F238E27FC236}">
                  <a16:creationId xmlns="" xmlns:a16="http://schemas.microsoft.com/office/drawing/2014/main" id="{BF3D763C-1FE3-8199-67A7-0294317FACB1}"/>
                </a:ext>
              </a:extLst>
            </p:cNvPr>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5" name="Google Shape;63;p13">
              <a:extLst>
                <a:ext uri="{FF2B5EF4-FFF2-40B4-BE49-F238E27FC236}">
                  <a16:creationId xmlns="" xmlns:a16="http://schemas.microsoft.com/office/drawing/2014/main" id="{6363B97D-86C2-C6B2-9980-F05BBB3ADD36}"/>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6" name="Google Shape;62;p13">
              <a:extLst>
                <a:ext uri="{FF2B5EF4-FFF2-40B4-BE49-F238E27FC236}">
                  <a16:creationId xmlns="" xmlns:a16="http://schemas.microsoft.com/office/drawing/2014/main" id="{758E282B-E42A-0922-6527-42250605F11E}"/>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7" name="Google Shape;64;p13">
              <a:extLst>
                <a:ext uri="{FF2B5EF4-FFF2-40B4-BE49-F238E27FC236}">
                  <a16:creationId xmlns="" xmlns:a16="http://schemas.microsoft.com/office/drawing/2014/main" id="{D9E48A52-0D23-CBDC-F17A-8B3EF26BEA5B}"/>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53/80</a:t>
              </a:r>
              <a:endParaRPr sz="1200" b="1" dirty="0">
                <a:solidFill>
                  <a:schemeClr val="dk1"/>
                </a:solidFill>
              </a:endParaRPr>
            </a:p>
          </p:txBody>
        </p:sp>
      </p:grpSp>
    </p:spTree>
    <p:extLst>
      <p:ext uri="{BB962C8B-B14F-4D97-AF65-F5344CB8AC3E}">
        <p14:creationId xmlns="" xmlns:p14="http://schemas.microsoft.com/office/powerpoint/2010/main" val="219861848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body" idx="1"/>
          </p:nvPr>
        </p:nvSpPr>
        <p:spPr>
          <a:xfrm>
            <a:off x="311700" y="443175"/>
            <a:ext cx="8520600" cy="441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IN" dirty="0"/>
          </a:p>
          <a:p>
            <a:pPr marL="0" lvl="0" indent="0" algn="l" rtl="0">
              <a:spcBef>
                <a:spcPts val="1200"/>
              </a:spcBef>
              <a:spcAft>
                <a:spcPts val="0"/>
              </a:spcAft>
              <a:buNone/>
            </a:pPr>
            <a:endParaRPr lang="en-IN" dirty="0"/>
          </a:p>
          <a:p>
            <a:pPr marL="0" lvl="0" indent="0" algn="l" rtl="0">
              <a:spcBef>
                <a:spcPts val="1200"/>
              </a:spcBef>
              <a:spcAft>
                <a:spcPts val="0"/>
              </a:spcAft>
              <a:buNone/>
            </a:pPr>
            <a:endParaRPr lang="en-IN" dirty="0"/>
          </a:p>
          <a:p>
            <a:pPr marL="0" lvl="0" indent="0" algn="l" rtl="0">
              <a:spcBef>
                <a:spcPts val="1200"/>
              </a:spcBef>
              <a:spcAft>
                <a:spcPts val="0"/>
              </a:spcAft>
              <a:buNone/>
            </a:pPr>
            <a:endParaRPr lang="en-IN" dirty="0"/>
          </a:p>
          <a:p>
            <a:pPr marL="0" lvl="0" indent="0" algn="ctr" rtl="0">
              <a:spcBef>
                <a:spcPts val="1200"/>
              </a:spcBef>
              <a:spcAft>
                <a:spcPts val="1200"/>
              </a:spcAft>
              <a:buNone/>
            </a:pPr>
            <a:r>
              <a:rPr lang="en-IN" sz="3400" b="1" dirty="0">
                <a:latin typeface="Lucida Bright" panose="02040602050505020304" pitchFamily="18" charset="0"/>
              </a:rPr>
              <a:t>RESEARCH METHODOLOGY</a:t>
            </a:r>
          </a:p>
        </p:txBody>
      </p:sp>
      <p:grpSp>
        <p:nvGrpSpPr>
          <p:cNvPr id="6" name="Group 5">
            <a:extLst>
              <a:ext uri="{FF2B5EF4-FFF2-40B4-BE49-F238E27FC236}">
                <a16:creationId xmlns="" xmlns:a16="http://schemas.microsoft.com/office/drawing/2014/main" id="{3771D6AD-FCA4-6268-7F78-DFBFEA17505C}"/>
              </a:ext>
            </a:extLst>
          </p:cNvPr>
          <p:cNvGrpSpPr/>
          <p:nvPr/>
        </p:nvGrpSpPr>
        <p:grpSpPr>
          <a:xfrm>
            <a:off x="257650" y="4714100"/>
            <a:ext cx="8807675" cy="553968"/>
            <a:chOff x="257650" y="4714100"/>
            <a:chExt cx="8807675" cy="553968"/>
          </a:xfrm>
        </p:grpSpPr>
        <p:cxnSp>
          <p:nvCxnSpPr>
            <p:cNvPr id="125" name="Google Shape;125;p19"/>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grpSp>
          <p:nvGrpSpPr>
            <p:cNvPr id="5" name="Group 4">
              <a:extLst>
                <a:ext uri="{FF2B5EF4-FFF2-40B4-BE49-F238E27FC236}">
                  <a16:creationId xmlns="" xmlns:a16="http://schemas.microsoft.com/office/drawing/2014/main" id="{9CC26B60-45E0-65F6-A339-1EA68E4F1D01}"/>
                </a:ext>
              </a:extLst>
            </p:cNvPr>
            <p:cNvGrpSpPr/>
            <p:nvPr/>
          </p:nvGrpSpPr>
          <p:grpSpPr>
            <a:xfrm>
              <a:off x="2681475" y="4714100"/>
              <a:ext cx="6383850" cy="553968"/>
              <a:chOff x="2681475" y="4714100"/>
              <a:chExt cx="6383850" cy="553968"/>
            </a:xfrm>
          </p:grpSpPr>
          <p:sp>
            <p:nvSpPr>
              <p:cNvPr id="2" name="Google Shape;63;p13">
                <a:extLst>
                  <a:ext uri="{FF2B5EF4-FFF2-40B4-BE49-F238E27FC236}">
                    <a16:creationId xmlns="" xmlns:a16="http://schemas.microsoft.com/office/drawing/2014/main" id="{837C1063-3CC9-74FC-1207-F7B518D8C1C2}"/>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EA436254-EFEB-7055-50AE-819517C0D46F}"/>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81EE346A-4DC2-6D86-B622-7FBC1C82A297}"/>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54/80</a:t>
                </a:r>
                <a:endParaRPr sz="1200" b="1" dirty="0">
                  <a:solidFill>
                    <a:schemeClr val="dk1"/>
                  </a:solidFill>
                </a:endParaRPr>
              </a:p>
            </p:txBody>
          </p:sp>
        </p:grpSp>
      </p:grpSp>
    </p:spTree>
    <p:extLst>
      <p:ext uri="{BB962C8B-B14F-4D97-AF65-F5344CB8AC3E}">
        <p14:creationId xmlns="" xmlns:p14="http://schemas.microsoft.com/office/powerpoint/2010/main" val="193486307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solidFill>
                  <a:srgbClr val="FFFF00"/>
                </a:solidFill>
                <a:latin typeface="Lucida Bright" panose="02040602050505020304" pitchFamily="18" charset="0"/>
              </a:rPr>
              <a:t>MACHINE LEARNING ALGORITHMS(used for heart disease dataset)</a:t>
            </a:r>
            <a:endParaRPr dirty="0">
              <a:solidFill>
                <a:srgbClr val="FFFF00"/>
              </a:solidFill>
              <a:latin typeface="Lucida Bright" panose="02040602050505020304" pitchFamily="18" charset="0"/>
            </a:endParaRPr>
          </a:p>
        </p:txBody>
      </p:sp>
      <p:sp>
        <p:nvSpPr>
          <p:cNvPr id="135" name="Google Shape;135;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l" rtl="0">
              <a:lnSpc>
                <a:spcPct val="115000"/>
              </a:lnSpc>
              <a:spcBef>
                <a:spcPts val="0"/>
              </a:spcBef>
              <a:spcAft>
                <a:spcPts val="0"/>
              </a:spcAft>
              <a:buSzPts val="1600"/>
              <a:buChar char="●"/>
            </a:pPr>
            <a:endParaRPr lang="en-GB" sz="1600" dirty="0">
              <a:latin typeface="Lucida Bright" panose="02040602050505020304" pitchFamily="18" charset="0"/>
            </a:endParaRPr>
          </a:p>
          <a:p>
            <a:pPr marL="457200" lvl="0" indent="-330200" algn="l" rtl="0">
              <a:lnSpc>
                <a:spcPct val="115000"/>
              </a:lnSpc>
              <a:spcBef>
                <a:spcPts val="0"/>
              </a:spcBef>
              <a:spcAft>
                <a:spcPts val="0"/>
              </a:spcAft>
              <a:buSzPts val="1600"/>
              <a:buChar char="●"/>
            </a:pPr>
            <a:endParaRPr lang="en-GB" sz="1600" dirty="0">
              <a:latin typeface="Lucida Bright" panose="02040602050505020304" pitchFamily="18" charset="0"/>
            </a:endParaRPr>
          </a:p>
          <a:p>
            <a:pPr marL="457200" lvl="0" indent="-330200" algn="l" rtl="0">
              <a:lnSpc>
                <a:spcPct val="115000"/>
              </a:lnSpc>
              <a:spcBef>
                <a:spcPts val="0"/>
              </a:spcBef>
              <a:spcAft>
                <a:spcPts val="0"/>
              </a:spcAft>
              <a:buSzPts val="1600"/>
              <a:buChar char="●"/>
            </a:pPr>
            <a:endParaRPr lang="en-GB" sz="1600" dirty="0">
              <a:latin typeface="Lucida Bright" panose="02040602050505020304" pitchFamily="18" charset="0"/>
            </a:endParaRPr>
          </a:p>
          <a:p>
            <a:pPr marL="457200" lvl="0" indent="-330200" algn="l" rtl="0">
              <a:lnSpc>
                <a:spcPct val="115000"/>
              </a:lnSpc>
              <a:spcBef>
                <a:spcPts val="0"/>
              </a:spcBef>
              <a:spcAft>
                <a:spcPts val="0"/>
              </a:spcAft>
              <a:buSzPts val="1600"/>
              <a:buChar char="●"/>
            </a:pPr>
            <a:r>
              <a:rPr lang="en-IN" sz="1600" dirty="0">
                <a:latin typeface="Lucida Bright" panose="02040602050505020304" pitchFamily="18" charset="0"/>
              </a:rPr>
              <a:t>Random Forest</a:t>
            </a:r>
          </a:p>
          <a:p>
            <a:pPr marL="457200" lvl="0" indent="-330200" algn="l" rtl="0">
              <a:lnSpc>
                <a:spcPct val="115000"/>
              </a:lnSpc>
              <a:spcBef>
                <a:spcPts val="0"/>
              </a:spcBef>
              <a:spcAft>
                <a:spcPts val="0"/>
              </a:spcAft>
              <a:buSzPts val="1600"/>
              <a:buChar char="●"/>
            </a:pPr>
            <a:r>
              <a:rPr lang="en-IN" sz="1600" dirty="0">
                <a:latin typeface="Lucida Bright" panose="02040602050505020304" pitchFamily="18" charset="0"/>
              </a:rPr>
              <a:t>Gaussian Naive Bayes</a:t>
            </a:r>
          </a:p>
          <a:p>
            <a:pPr marL="457200" lvl="0" indent="-330200" algn="l" rtl="0">
              <a:lnSpc>
                <a:spcPct val="115000"/>
              </a:lnSpc>
              <a:spcBef>
                <a:spcPts val="0"/>
              </a:spcBef>
              <a:spcAft>
                <a:spcPts val="0"/>
              </a:spcAft>
              <a:buSzPts val="1600"/>
              <a:buChar char="●"/>
            </a:pPr>
            <a:r>
              <a:rPr lang="en-IN" sz="1600" dirty="0">
                <a:latin typeface="Lucida Bright" panose="02040602050505020304" pitchFamily="18" charset="0"/>
              </a:rPr>
              <a:t>Bagging</a:t>
            </a:r>
          </a:p>
          <a:p>
            <a:pPr marL="127000" lvl="0" indent="0" algn="l" rtl="0">
              <a:lnSpc>
                <a:spcPct val="115000"/>
              </a:lnSpc>
              <a:spcBef>
                <a:spcPts val="0"/>
              </a:spcBef>
              <a:spcAft>
                <a:spcPts val="0"/>
              </a:spcAft>
              <a:buSzPts val="1600"/>
              <a:buNone/>
            </a:pPr>
            <a:endParaRPr sz="1600" dirty="0">
              <a:latin typeface="Lucida Bright" panose="02040602050505020304" pitchFamily="18" charset="0"/>
            </a:endParaRPr>
          </a:p>
          <a:p>
            <a:pPr marL="457200" lvl="0" indent="0" algn="l" rtl="0">
              <a:lnSpc>
                <a:spcPct val="115000"/>
              </a:lnSpc>
              <a:spcBef>
                <a:spcPts val="0"/>
              </a:spcBef>
              <a:spcAft>
                <a:spcPts val="0"/>
              </a:spcAft>
              <a:buNone/>
            </a:pPr>
            <a:endParaRPr sz="1600" dirty="0">
              <a:latin typeface="Lucida Bright" panose="02040602050505020304" pitchFamily="18" charset="0"/>
            </a:endParaRPr>
          </a:p>
        </p:txBody>
      </p:sp>
      <p:cxnSp>
        <p:nvCxnSpPr>
          <p:cNvPr id="136" name="Google Shape;136;p20"/>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041DE8B7-7444-DE1A-D6BA-B6C0152DB149}"/>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57E6DF3A-1BAF-DE97-E1AE-0E5B2E0B863F}"/>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2AEDDE6E-520D-16B0-6ED3-F0DE9C19A674}"/>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55/80</a:t>
            </a:r>
            <a:endParaRPr sz="1200" b="1" dirty="0">
              <a:solidFill>
                <a:schemeClr val="dk1"/>
              </a:solidFill>
            </a:endParaRPr>
          </a:p>
        </p:txBody>
      </p:sp>
    </p:spTree>
    <p:extLst>
      <p:ext uri="{BB962C8B-B14F-4D97-AF65-F5344CB8AC3E}">
        <p14:creationId xmlns="" xmlns:p14="http://schemas.microsoft.com/office/powerpoint/2010/main" val="68000217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4C3BD805-0168-81B5-60CF-65549D80671F}"/>
              </a:ext>
            </a:extLst>
          </p:cNvPr>
          <p:cNvSpPr txBox="1"/>
          <p:nvPr/>
        </p:nvSpPr>
        <p:spPr>
          <a:xfrm>
            <a:off x="595423" y="134499"/>
            <a:ext cx="8123275" cy="477054"/>
          </a:xfrm>
          <a:prstGeom prst="rect">
            <a:avLst/>
          </a:prstGeom>
          <a:noFill/>
        </p:spPr>
        <p:txBody>
          <a:bodyPr wrap="square" rtlCol="0">
            <a:spAutoFit/>
          </a:bodyPr>
          <a:lstStyle/>
          <a:p>
            <a:r>
              <a:rPr kumimoji="0" lang="en-GB" sz="2500" b="0" i="0" u="none" strike="noStrike" kern="0" cap="none" spc="0" normalizeH="0" baseline="0" noProof="0" dirty="0">
                <a:ln>
                  <a:noFill/>
                </a:ln>
                <a:solidFill>
                  <a:srgbClr val="FFFFFF"/>
                </a:solidFill>
                <a:effectLst/>
                <a:uLnTx/>
                <a:uFillTx/>
                <a:latin typeface="Lucida Bright" panose="02040602050505020304" pitchFamily="18" charset="0"/>
                <a:cs typeface="Arial"/>
                <a:sym typeface="Arial"/>
              </a:rPr>
              <a:t>FLOW CHART &amp; ALGORITHM : NORMAL LEARNING</a:t>
            </a:r>
            <a:endParaRPr lang="en-IN" dirty="0"/>
          </a:p>
        </p:txBody>
      </p:sp>
      <p:sp>
        <p:nvSpPr>
          <p:cNvPr id="9" name="TextBox 8">
            <a:extLst>
              <a:ext uri="{FF2B5EF4-FFF2-40B4-BE49-F238E27FC236}">
                <a16:creationId xmlns="" xmlns:a16="http://schemas.microsoft.com/office/drawing/2014/main" id="{1BB58AE6-F03B-D992-2224-47AF430885DA}"/>
              </a:ext>
            </a:extLst>
          </p:cNvPr>
          <p:cNvSpPr txBox="1"/>
          <p:nvPr/>
        </p:nvSpPr>
        <p:spPr>
          <a:xfrm>
            <a:off x="4493270" y="745498"/>
            <a:ext cx="4572000" cy="3662541"/>
          </a:xfrm>
          <a:prstGeom prst="rect">
            <a:avLst/>
          </a:prstGeom>
          <a:solidFill>
            <a:schemeClr val="accent1"/>
          </a:solidFill>
        </p:spPr>
        <p:txBody>
          <a:bodyPr wrap="square">
            <a:spAutoFit/>
          </a:bodyPr>
          <a:lstStyle/>
          <a:p>
            <a:r>
              <a:rPr lang="en-GB" sz="800" b="1" dirty="0">
                <a:solidFill>
                  <a:schemeClr val="tx1"/>
                </a:solidFill>
              </a:rPr>
              <a:t>Cancer</a:t>
            </a:r>
            <a:r>
              <a:rPr lang="en-GB" sz="800" dirty="0">
                <a:solidFill>
                  <a:schemeClr val="tx1"/>
                </a:solidFill>
              </a:rPr>
              <a:t>_</a:t>
            </a:r>
            <a:r>
              <a:rPr lang="en-GB" sz="800" b="1" dirty="0">
                <a:solidFill>
                  <a:schemeClr val="tx1"/>
                </a:solidFill>
              </a:rPr>
              <a:t>Normal</a:t>
            </a:r>
            <a:r>
              <a:rPr lang="en-GB" sz="800" dirty="0">
                <a:solidFill>
                  <a:schemeClr val="tx1"/>
                </a:solidFill>
              </a:rPr>
              <a:t> ()</a:t>
            </a:r>
          </a:p>
          <a:p>
            <a:r>
              <a:rPr lang="en-GB" sz="800" b="1" dirty="0">
                <a:solidFill>
                  <a:schemeClr val="tx1"/>
                </a:solidFill>
              </a:rPr>
              <a:t>Input</a:t>
            </a:r>
            <a:r>
              <a:rPr lang="en-GB" sz="800" dirty="0">
                <a:solidFill>
                  <a:schemeClr val="tx1"/>
                </a:solidFill>
              </a:rPr>
              <a:t>: Local dataset D for in the normal learning system</a:t>
            </a:r>
          </a:p>
          <a:p>
            <a:r>
              <a:rPr lang="en-GB" sz="800" b="1" dirty="0">
                <a:solidFill>
                  <a:schemeClr val="tx1"/>
                </a:solidFill>
              </a:rPr>
              <a:t>Output: </a:t>
            </a:r>
            <a:r>
              <a:rPr lang="en-GB" sz="800" dirty="0">
                <a:solidFill>
                  <a:schemeClr val="tx1"/>
                </a:solidFill>
              </a:rPr>
              <a:t>Trained best model</a:t>
            </a:r>
          </a:p>
          <a:p>
            <a:r>
              <a:rPr lang="en-GB" sz="800" b="1" dirty="0">
                <a:solidFill>
                  <a:schemeClr val="tx1"/>
                </a:solidFill>
              </a:rPr>
              <a:t>BEGIN :</a:t>
            </a:r>
          </a:p>
          <a:p>
            <a:pPr lvl="2"/>
            <a:r>
              <a:rPr lang="en-GB" sz="800" dirty="0">
                <a:solidFill>
                  <a:schemeClr val="tx1"/>
                </a:solidFill>
              </a:rPr>
              <a:t>1. Load the dataset</a:t>
            </a:r>
          </a:p>
          <a:p>
            <a:pPr lvl="2"/>
            <a:r>
              <a:rPr lang="en-GB" sz="800" dirty="0">
                <a:solidFill>
                  <a:schemeClr val="tx1"/>
                </a:solidFill>
              </a:rPr>
              <a:t>2. Preprocess the data</a:t>
            </a:r>
          </a:p>
          <a:p>
            <a:pPr lvl="2"/>
            <a:r>
              <a:rPr lang="en-GB" sz="800" dirty="0">
                <a:solidFill>
                  <a:schemeClr val="tx1"/>
                </a:solidFill>
              </a:rPr>
              <a:t>    - Handle missing values</a:t>
            </a:r>
          </a:p>
          <a:p>
            <a:pPr lvl="2"/>
            <a:r>
              <a:rPr lang="en-GB" sz="800" dirty="0">
                <a:solidFill>
                  <a:schemeClr val="tx1"/>
                </a:solidFill>
              </a:rPr>
              <a:t>    - Deal with outliers</a:t>
            </a:r>
          </a:p>
          <a:p>
            <a:pPr lvl="2"/>
            <a:r>
              <a:rPr lang="en-GB" sz="800" dirty="0">
                <a:solidFill>
                  <a:schemeClr val="tx1"/>
                </a:solidFill>
              </a:rPr>
              <a:t>    - Scale and normalize data</a:t>
            </a:r>
          </a:p>
          <a:p>
            <a:pPr lvl="2"/>
            <a:r>
              <a:rPr lang="en-GB" sz="800" dirty="0">
                <a:solidFill>
                  <a:schemeClr val="tx1"/>
                </a:solidFill>
              </a:rPr>
              <a:t>3. Split the dataset into training and testing sets</a:t>
            </a:r>
          </a:p>
          <a:p>
            <a:pPr lvl="2"/>
            <a:r>
              <a:rPr lang="en-GB" sz="800" dirty="0">
                <a:solidFill>
                  <a:schemeClr val="tx1"/>
                </a:solidFill>
              </a:rPr>
              <a:t>    - Call the function train_test_split_ 1()</a:t>
            </a:r>
          </a:p>
          <a:p>
            <a:pPr lvl="2"/>
            <a:r>
              <a:rPr lang="en-GB" sz="800" dirty="0">
                <a:solidFill>
                  <a:schemeClr val="tx1"/>
                </a:solidFill>
              </a:rPr>
              <a:t>     - Call the function train_test_split_ 2()</a:t>
            </a:r>
          </a:p>
          <a:p>
            <a:pPr lvl="2"/>
            <a:r>
              <a:rPr lang="en-GB" sz="800" dirty="0">
                <a:solidFill>
                  <a:schemeClr val="tx1"/>
                </a:solidFill>
              </a:rPr>
              <a:t>     - Call the function train_test_split_ 3()</a:t>
            </a:r>
          </a:p>
          <a:p>
            <a:pPr lvl="2"/>
            <a:r>
              <a:rPr lang="en-GB" sz="800" dirty="0">
                <a:solidFill>
                  <a:schemeClr val="tx1"/>
                </a:solidFill>
              </a:rPr>
              <a:t>4. Implement cross-validation on the training set</a:t>
            </a:r>
          </a:p>
          <a:p>
            <a:pPr lvl="2"/>
            <a:r>
              <a:rPr lang="en-GB" sz="800" dirty="0">
                <a:solidFill>
                  <a:schemeClr val="tx1"/>
                </a:solidFill>
              </a:rPr>
              <a:t>    - Choose a cross-validation technique (e.g., k-fold, stratified k-fold, etc.)</a:t>
            </a:r>
          </a:p>
          <a:p>
            <a:pPr lvl="2"/>
            <a:r>
              <a:rPr lang="en-GB" sz="800" dirty="0">
                <a:solidFill>
                  <a:schemeClr val="tx1"/>
                </a:solidFill>
              </a:rPr>
              <a:t>    - Call the function cross_validate()</a:t>
            </a:r>
          </a:p>
          <a:p>
            <a:pPr lvl="2"/>
            <a:r>
              <a:rPr lang="en-GB" sz="800" dirty="0">
                <a:solidFill>
                  <a:schemeClr val="tx1"/>
                </a:solidFill>
              </a:rPr>
              <a:t>5. Perform hyperparameter tuning to optimize the model's performance</a:t>
            </a:r>
          </a:p>
          <a:p>
            <a:pPr lvl="2"/>
            <a:r>
              <a:rPr lang="en-GB" sz="800" dirty="0">
                <a:solidFill>
                  <a:schemeClr val="tx1"/>
                </a:solidFill>
              </a:rPr>
              <a:t>    - Choose a technique (e.g., grid search, randomized search)</a:t>
            </a:r>
          </a:p>
          <a:p>
            <a:pPr lvl="2"/>
            <a:r>
              <a:rPr lang="en-GB" sz="800" dirty="0">
                <a:solidFill>
                  <a:schemeClr val="tx1"/>
                </a:solidFill>
              </a:rPr>
              <a:t>    - Call the function hyperparameter_tuning()</a:t>
            </a:r>
          </a:p>
          <a:p>
            <a:pPr lvl="2"/>
            <a:r>
              <a:rPr lang="en-GB" sz="800" dirty="0">
                <a:solidFill>
                  <a:schemeClr val="tx1"/>
                </a:solidFill>
              </a:rPr>
              <a:t>6. Train the model on the training set</a:t>
            </a:r>
          </a:p>
          <a:p>
            <a:pPr lvl="2"/>
            <a:r>
              <a:rPr lang="en-GB" sz="800" dirty="0">
                <a:solidFill>
                  <a:schemeClr val="tx1"/>
                </a:solidFill>
              </a:rPr>
              <a:t>    - Call the function fit()</a:t>
            </a:r>
          </a:p>
          <a:p>
            <a:pPr lvl="2"/>
            <a:r>
              <a:rPr lang="en-GB" sz="800" dirty="0">
                <a:solidFill>
                  <a:schemeClr val="tx1"/>
                </a:solidFill>
              </a:rPr>
              <a:t>7. Evaluate the model's performance on the testing set</a:t>
            </a:r>
          </a:p>
          <a:p>
            <a:pPr lvl="2"/>
            <a:r>
              <a:rPr lang="en-GB" sz="800" dirty="0">
                <a:solidFill>
                  <a:schemeClr val="tx1"/>
                </a:solidFill>
              </a:rPr>
              <a:t>    - Call the function predict_model()</a:t>
            </a:r>
          </a:p>
          <a:p>
            <a:pPr lvl="2"/>
            <a:r>
              <a:rPr lang="en-GB" sz="800" dirty="0">
                <a:solidFill>
                  <a:schemeClr val="tx1"/>
                </a:solidFill>
              </a:rPr>
              <a:t>    - Call the function evaluate_model()</a:t>
            </a:r>
          </a:p>
          <a:p>
            <a:pPr lvl="2"/>
            <a:r>
              <a:rPr lang="en-GB" sz="800" dirty="0">
                <a:solidFill>
                  <a:schemeClr val="tx1"/>
                </a:solidFill>
              </a:rPr>
              <a:t>8. Select the final model based on its performance</a:t>
            </a:r>
          </a:p>
          <a:p>
            <a:pPr lvl="2"/>
            <a:r>
              <a:rPr lang="en-GB" sz="800" dirty="0">
                <a:solidFill>
                  <a:schemeClr val="tx1"/>
                </a:solidFill>
              </a:rPr>
              <a:t>    - return best_model()  </a:t>
            </a:r>
          </a:p>
          <a:p>
            <a:pPr lvl="2"/>
            <a:r>
              <a:rPr lang="en-GB" sz="800" b="1" dirty="0">
                <a:solidFill>
                  <a:schemeClr val="tx1"/>
                </a:solidFill>
              </a:rPr>
              <a:t>END</a:t>
            </a:r>
          </a:p>
          <a:p>
            <a:pPr lvl="2"/>
            <a:r>
              <a:rPr lang="en-GB" sz="800" dirty="0">
                <a:solidFill>
                  <a:schemeClr val="tx1"/>
                </a:solidFill>
              </a:rPr>
              <a:t>Choose the model with the highest accuracy, precision, recall, or F1 score, depending on the problem's requirements.</a:t>
            </a:r>
          </a:p>
        </p:txBody>
      </p:sp>
      <p:pic>
        <p:nvPicPr>
          <p:cNvPr id="12" name="Picture 11">
            <a:extLst>
              <a:ext uri="{FF2B5EF4-FFF2-40B4-BE49-F238E27FC236}">
                <a16:creationId xmlns="" xmlns:a16="http://schemas.microsoft.com/office/drawing/2014/main" id="{03860349-1735-707B-9061-FE3200E3D7FD}"/>
              </a:ext>
            </a:extLst>
          </p:cNvPr>
          <p:cNvPicPr>
            <a:picLocks noChangeAspect="1"/>
          </p:cNvPicPr>
          <p:nvPr/>
        </p:nvPicPr>
        <p:blipFill>
          <a:blip r:embed="rId2"/>
          <a:stretch>
            <a:fillRect/>
          </a:stretch>
        </p:blipFill>
        <p:spPr>
          <a:xfrm>
            <a:off x="311700" y="805307"/>
            <a:ext cx="4040560" cy="3827653"/>
          </a:xfrm>
          <a:prstGeom prst="rect">
            <a:avLst/>
          </a:prstGeom>
        </p:spPr>
      </p:pic>
      <p:sp>
        <p:nvSpPr>
          <p:cNvPr id="13" name="Rectangle 12">
            <a:extLst>
              <a:ext uri="{FF2B5EF4-FFF2-40B4-BE49-F238E27FC236}">
                <a16:creationId xmlns="" xmlns:a16="http://schemas.microsoft.com/office/drawing/2014/main" id="{4E32F5BF-522C-A268-A9FD-C038619C366E}"/>
              </a:ext>
            </a:extLst>
          </p:cNvPr>
          <p:cNvSpPr/>
          <p:nvPr/>
        </p:nvSpPr>
        <p:spPr>
          <a:xfrm>
            <a:off x="939208" y="2860860"/>
            <a:ext cx="574158" cy="2339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800" dirty="0"/>
              <a:t>Random Forest</a:t>
            </a:r>
            <a:endParaRPr lang="en-IN" sz="800" dirty="0"/>
          </a:p>
        </p:txBody>
      </p:sp>
      <p:sp>
        <p:nvSpPr>
          <p:cNvPr id="14" name="Rectangle 13">
            <a:extLst>
              <a:ext uri="{FF2B5EF4-FFF2-40B4-BE49-F238E27FC236}">
                <a16:creationId xmlns="" xmlns:a16="http://schemas.microsoft.com/office/drawing/2014/main" id="{15C62815-B4CD-8976-BF1C-DB04C23142AD}"/>
              </a:ext>
            </a:extLst>
          </p:cNvPr>
          <p:cNvSpPr/>
          <p:nvPr/>
        </p:nvSpPr>
        <p:spPr>
          <a:xfrm>
            <a:off x="1654376" y="2891341"/>
            <a:ext cx="574158" cy="2339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800" dirty="0"/>
              <a:t>GNB</a:t>
            </a:r>
            <a:endParaRPr lang="en-IN" sz="800" dirty="0"/>
          </a:p>
        </p:txBody>
      </p:sp>
      <p:sp>
        <p:nvSpPr>
          <p:cNvPr id="15" name="Rectangle 14">
            <a:extLst>
              <a:ext uri="{FF2B5EF4-FFF2-40B4-BE49-F238E27FC236}">
                <a16:creationId xmlns="" xmlns:a16="http://schemas.microsoft.com/office/drawing/2014/main" id="{B219930B-B965-474F-CB82-2896B2584991}"/>
              </a:ext>
            </a:extLst>
          </p:cNvPr>
          <p:cNvSpPr/>
          <p:nvPr/>
        </p:nvSpPr>
        <p:spPr>
          <a:xfrm>
            <a:off x="2323595" y="2860859"/>
            <a:ext cx="574158" cy="2339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800" dirty="0"/>
              <a:t>Bagging</a:t>
            </a:r>
            <a:endParaRPr lang="en-IN" sz="800" dirty="0"/>
          </a:p>
        </p:txBody>
      </p:sp>
      <p:sp>
        <p:nvSpPr>
          <p:cNvPr id="16" name="Rectangle 15">
            <a:extLst>
              <a:ext uri="{FF2B5EF4-FFF2-40B4-BE49-F238E27FC236}">
                <a16:creationId xmlns="" xmlns:a16="http://schemas.microsoft.com/office/drawing/2014/main" id="{CB65351A-BF57-B3E1-267D-B287B149B4A0}"/>
              </a:ext>
            </a:extLst>
          </p:cNvPr>
          <p:cNvSpPr/>
          <p:nvPr/>
        </p:nvSpPr>
        <p:spPr>
          <a:xfrm>
            <a:off x="3003318" y="2860859"/>
            <a:ext cx="574158" cy="2339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800" dirty="0"/>
              <a:t>GD</a:t>
            </a:r>
            <a:endParaRPr lang="en-IN" sz="800" dirty="0"/>
          </a:p>
        </p:txBody>
      </p:sp>
      <p:grpSp>
        <p:nvGrpSpPr>
          <p:cNvPr id="2" name="Group 1">
            <a:extLst>
              <a:ext uri="{FF2B5EF4-FFF2-40B4-BE49-F238E27FC236}">
                <a16:creationId xmlns="" xmlns:a16="http://schemas.microsoft.com/office/drawing/2014/main" id="{41944C96-85D3-A8FE-35A4-48023191217B}"/>
              </a:ext>
            </a:extLst>
          </p:cNvPr>
          <p:cNvGrpSpPr/>
          <p:nvPr/>
        </p:nvGrpSpPr>
        <p:grpSpPr>
          <a:xfrm>
            <a:off x="311700" y="4714100"/>
            <a:ext cx="8753625" cy="553968"/>
            <a:chOff x="311700" y="4714100"/>
            <a:chExt cx="8753625" cy="553968"/>
          </a:xfrm>
        </p:grpSpPr>
        <p:cxnSp>
          <p:nvCxnSpPr>
            <p:cNvPr id="3" name="Google Shape;136;p20">
              <a:extLst>
                <a:ext uri="{FF2B5EF4-FFF2-40B4-BE49-F238E27FC236}">
                  <a16:creationId xmlns="" xmlns:a16="http://schemas.microsoft.com/office/drawing/2014/main" id="{4E82A80D-74BE-CDD0-F719-F41578E1035F}"/>
                </a:ext>
              </a:extLst>
            </p:cNvPr>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4" name="Google Shape;63;p13">
              <a:extLst>
                <a:ext uri="{FF2B5EF4-FFF2-40B4-BE49-F238E27FC236}">
                  <a16:creationId xmlns="" xmlns:a16="http://schemas.microsoft.com/office/drawing/2014/main" id="{5046DB90-D42F-643C-F904-1D12F2C04206}"/>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5" name="Google Shape;62;p13">
              <a:extLst>
                <a:ext uri="{FF2B5EF4-FFF2-40B4-BE49-F238E27FC236}">
                  <a16:creationId xmlns="" xmlns:a16="http://schemas.microsoft.com/office/drawing/2014/main" id="{9E3018AD-2D9C-6CD4-8B40-218C9EB5981A}"/>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6" name="Google Shape;64;p13">
              <a:extLst>
                <a:ext uri="{FF2B5EF4-FFF2-40B4-BE49-F238E27FC236}">
                  <a16:creationId xmlns="" xmlns:a16="http://schemas.microsoft.com/office/drawing/2014/main" id="{832B832A-B023-8B6A-3AC5-D6FF99AF6A86}"/>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56/80</a:t>
              </a:r>
              <a:endParaRPr sz="1200" b="1" dirty="0">
                <a:solidFill>
                  <a:schemeClr val="dk1"/>
                </a:solidFill>
              </a:endParaRPr>
            </a:p>
          </p:txBody>
        </p:sp>
      </p:grpSp>
    </p:spTree>
    <p:extLst>
      <p:ext uri="{BB962C8B-B14F-4D97-AF65-F5344CB8AC3E}">
        <p14:creationId xmlns="" xmlns:p14="http://schemas.microsoft.com/office/powerpoint/2010/main" val="392030078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F3117818-203B-0F39-6556-97DF354111CB}"/>
              </a:ext>
            </a:extLst>
          </p:cNvPr>
          <p:cNvSpPr txBox="1"/>
          <p:nvPr/>
        </p:nvSpPr>
        <p:spPr>
          <a:xfrm>
            <a:off x="326065" y="86021"/>
            <a:ext cx="8491869" cy="477054"/>
          </a:xfrm>
          <a:prstGeom prst="rect">
            <a:avLst/>
          </a:prstGeom>
          <a:noFill/>
        </p:spPr>
        <p:txBody>
          <a:bodyPr wrap="square" rtlCol="0">
            <a:spAutoFit/>
          </a:bodyPr>
          <a:lstStyle/>
          <a:p>
            <a:r>
              <a:rPr kumimoji="0" lang="en-GB" sz="2500" b="0" i="0" u="none" strike="noStrike" kern="0" cap="none" spc="0" normalizeH="0" baseline="0" noProof="0" dirty="0">
                <a:ln>
                  <a:noFill/>
                </a:ln>
                <a:solidFill>
                  <a:srgbClr val="FFFFFF"/>
                </a:solidFill>
                <a:effectLst/>
                <a:uLnTx/>
                <a:uFillTx/>
                <a:latin typeface="Lucida Bright" panose="02040602050505020304" pitchFamily="18" charset="0"/>
                <a:cs typeface="Arial"/>
                <a:sym typeface="Arial"/>
              </a:rPr>
              <a:t>FLOW CHART &amp; ALGORITHM: FEDERATED LEARNING</a:t>
            </a:r>
            <a:endParaRPr lang="en-IN" dirty="0"/>
          </a:p>
        </p:txBody>
      </p:sp>
      <p:pic>
        <p:nvPicPr>
          <p:cNvPr id="5" name="Picture 4">
            <a:extLst>
              <a:ext uri="{FF2B5EF4-FFF2-40B4-BE49-F238E27FC236}">
                <a16:creationId xmlns="" xmlns:a16="http://schemas.microsoft.com/office/drawing/2014/main" id="{4BC92AD0-9D4F-E608-630B-BAD3ABB59959}"/>
              </a:ext>
            </a:extLst>
          </p:cNvPr>
          <p:cNvPicPr>
            <a:picLocks noChangeAspect="1"/>
          </p:cNvPicPr>
          <p:nvPr/>
        </p:nvPicPr>
        <p:blipFill>
          <a:blip r:embed="rId2"/>
          <a:stretch>
            <a:fillRect/>
          </a:stretch>
        </p:blipFill>
        <p:spPr>
          <a:xfrm>
            <a:off x="263833" y="738373"/>
            <a:ext cx="3679566" cy="3800427"/>
          </a:xfrm>
          <a:prstGeom prst="rect">
            <a:avLst/>
          </a:prstGeom>
        </p:spPr>
      </p:pic>
      <p:sp>
        <p:nvSpPr>
          <p:cNvPr id="10" name="TextBox 9">
            <a:extLst>
              <a:ext uri="{FF2B5EF4-FFF2-40B4-BE49-F238E27FC236}">
                <a16:creationId xmlns="" xmlns:a16="http://schemas.microsoft.com/office/drawing/2014/main" id="{B42863AB-34C5-4B00-219A-E145F0C5417D}"/>
              </a:ext>
            </a:extLst>
          </p:cNvPr>
          <p:cNvSpPr txBox="1"/>
          <p:nvPr/>
        </p:nvSpPr>
        <p:spPr>
          <a:xfrm>
            <a:off x="4058092" y="745461"/>
            <a:ext cx="4759842" cy="3793339"/>
          </a:xfrm>
          <a:prstGeom prst="rect">
            <a:avLst/>
          </a:prstGeom>
          <a:solidFill>
            <a:schemeClr val="accent1"/>
          </a:solidFill>
        </p:spPr>
        <p:txBody>
          <a:bodyPr wrap="square">
            <a:spAutoFit/>
          </a:bodyPr>
          <a:lstStyle/>
          <a:p>
            <a:r>
              <a:rPr lang="en-GB" sz="800" b="1" dirty="0">
                <a:solidFill>
                  <a:schemeClr val="tx1"/>
                </a:solidFill>
              </a:rPr>
              <a:t>Cancer</a:t>
            </a:r>
            <a:r>
              <a:rPr lang="en-GB" sz="800" dirty="0">
                <a:solidFill>
                  <a:schemeClr val="tx1"/>
                </a:solidFill>
              </a:rPr>
              <a:t>_</a:t>
            </a:r>
            <a:r>
              <a:rPr lang="en-GB" sz="800" b="1" dirty="0">
                <a:solidFill>
                  <a:schemeClr val="tx1"/>
                </a:solidFill>
              </a:rPr>
              <a:t>Federated</a:t>
            </a:r>
            <a:r>
              <a:rPr lang="en-GB" sz="800" dirty="0">
                <a:solidFill>
                  <a:schemeClr val="tx1"/>
                </a:solidFill>
              </a:rPr>
              <a:t> ()</a:t>
            </a:r>
          </a:p>
          <a:p>
            <a:r>
              <a:rPr lang="en-GB" sz="800" b="1" dirty="0">
                <a:solidFill>
                  <a:schemeClr val="tx1"/>
                </a:solidFill>
              </a:rPr>
              <a:t>Input</a:t>
            </a:r>
            <a:r>
              <a:rPr lang="en-GB" sz="800" dirty="0">
                <a:solidFill>
                  <a:schemeClr val="tx1"/>
                </a:solidFill>
              </a:rPr>
              <a:t>: Local model parameters for the federated learning system</a:t>
            </a:r>
          </a:p>
          <a:p>
            <a:r>
              <a:rPr lang="en-GB" sz="800" b="1" dirty="0">
                <a:solidFill>
                  <a:schemeClr val="tx1"/>
                </a:solidFill>
              </a:rPr>
              <a:t>Output: </a:t>
            </a:r>
            <a:r>
              <a:rPr lang="en-GB" sz="800" dirty="0">
                <a:solidFill>
                  <a:schemeClr val="tx1"/>
                </a:solidFill>
              </a:rPr>
              <a:t>Trained best model</a:t>
            </a:r>
          </a:p>
          <a:p>
            <a:r>
              <a:rPr lang="en-GB" sz="800" b="1" dirty="0">
                <a:solidFill>
                  <a:schemeClr val="tx1"/>
                </a:solidFill>
              </a:rPr>
              <a:t>BEGIN : </a:t>
            </a:r>
          </a:p>
          <a:p>
            <a:pPr lvl="2"/>
            <a:r>
              <a:rPr lang="en-GB" sz="800" dirty="0">
                <a:solidFill>
                  <a:schemeClr val="tx1"/>
                </a:solidFill>
              </a:rPr>
              <a:t>1. Load the dataset</a:t>
            </a:r>
          </a:p>
          <a:p>
            <a:pPr lvl="2"/>
            <a:r>
              <a:rPr lang="en-GB" sz="800" dirty="0">
                <a:solidFill>
                  <a:schemeClr val="tx1"/>
                </a:solidFill>
              </a:rPr>
              <a:t>2. Preprocess the data</a:t>
            </a:r>
          </a:p>
          <a:p>
            <a:pPr lvl="2"/>
            <a:r>
              <a:rPr lang="en-GB" sz="800" dirty="0">
                <a:solidFill>
                  <a:schemeClr val="tx1"/>
                </a:solidFill>
              </a:rPr>
              <a:t>    - Handle missing values</a:t>
            </a:r>
          </a:p>
          <a:p>
            <a:pPr lvl="2"/>
            <a:r>
              <a:rPr lang="en-GB" sz="800" dirty="0">
                <a:solidFill>
                  <a:schemeClr val="tx1"/>
                </a:solidFill>
              </a:rPr>
              <a:t>    - Deal with outliers</a:t>
            </a:r>
          </a:p>
          <a:p>
            <a:pPr lvl="2"/>
            <a:r>
              <a:rPr lang="en-GB" sz="800" dirty="0">
                <a:solidFill>
                  <a:schemeClr val="tx1"/>
                </a:solidFill>
              </a:rPr>
              <a:t>    - Scale and normalize data</a:t>
            </a:r>
          </a:p>
          <a:p>
            <a:pPr lvl="2"/>
            <a:r>
              <a:rPr lang="en-GB" sz="800" dirty="0">
                <a:solidFill>
                  <a:schemeClr val="tx1"/>
                </a:solidFill>
              </a:rPr>
              <a:t>3. Split the dataset into training and testing sets</a:t>
            </a:r>
          </a:p>
          <a:p>
            <a:pPr lvl="2"/>
            <a:r>
              <a:rPr lang="en-GB" sz="800" dirty="0">
                <a:solidFill>
                  <a:schemeClr val="tx1"/>
                </a:solidFill>
              </a:rPr>
              <a:t>    - Call the function train_test_split()</a:t>
            </a:r>
          </a:p>
          <a:p>
            <a:pPr lvl="2"/>
            <a:r>
              <a:rPr lang="en-GB" sz="800" dirty="0">
                <a:solidFill>
                  <a:schemeClr val="tx1"/>
                </a:solidFill>
              </a:rPr>
              <a:t>4. Implement cross-validation on the training set</a:t>
            </a:r>
          </a:p>
          <a:p>
            <a:pPr lvl="2"/>
            <a:r>
              <a:rPr lang="en-GB" sz="800" dirty="0">
                <a:solidFill>
                  <a:schemeClr val="tx1"/>
                </a:solidFill>
              </a:rPr>
              <a:t>    - Choose a cross-validation technique (e.g., k-fold, stratified k-fold, etc.)</a:t>
            </a:r>
          </a:p>
          <a:p>
            <a:pPr lvl="2"/>
            <a:r>
              <a:rPr lang="en-GB" sz="800" dirty="0">
                <a:solidFill>
                  <a:schemeClr val="tx1"/>
                </a:solidFill>
              </a:rPr>
              <a:t>    - Call the function cross_validate()</a:t>
            </a:r>
          </a:p>
          <a:p>
            <a:pPr lvl="2"/>
            <a:r>
              <a:rPr lang="en-GB" sz="800" dirty="0">
                <a:solidFill>
                  <a:schemeClr val="tx1"/>
                </a:solidFill>
              </a:rPr>
              <a:t>5. Perform hyperparameter tuning to optimize the model's performance</a:t>
            </a:r>
          </a:p>
          <a:p>
            <a:pPr lvl="2"/>
            <a:r>
              <a:rPr lang="en-GB" sz="800" dirty="0">
                <a:solidFill>
                  <a:schemeClr val="tx1"/>
                </a:solidFill>
              </a:rPr>
              <a:t>    - Choose a technique (e.g., grid search, randomized search)</a:t>
            </a:r>
          </a:p>
          <a:p>
            <a:pPr lvl="2"/>
            <a:r>
              <a:rPr lang="en-GB" sz="800" dirty="0">
                <a:solidFill>
                  <a:schemeClr val="tx1"/>
                </a:solidFill>
              </a:rPr>
              <a:t>    - Call the function hyperparameter_tuning()</a:t>
            </a:r>
          </a:p>
          <a:p>
            <a:pPr lvl="2"/>
            <a:r>
              <a:rPr lang="en-GB" sz="800" dirty="0">
                <a:solidFill>
                  <a:schemeClr val="tx1"/>
                </a:solidFill>
              </a:rPr>
              <a:t>6. Train the model on the training set using Federated Learning</a:t>
            </a:r>
          </a:p>
          <a:p>
            <a:pPr lvl="2"/>
            <a:r>
              <a:rPr lang="en-GB" sz="800" dirty="0">
                <a:solidFill>
                  <a:schemeClr val="tx1"/>
                </a:solidFill>
              </a:rPr>
              <a:t>    - Divide the training data into different data sources</a:t>
            </a:r>
          </a:p>
          <a:p>
            <a:pPr lvl="2"/>
            <a:r>
              <a:rPr lang="en-GB" sz="800" dirty="0">
                <a:solidFill>
                  <a:schemeClr val="tx1"/>
                </a:solidFill>
              </a:rPr>
              <a:t>    - Send the model to each data source and train the model locally</a:t>
            </a:r>
          </a:p>
          <a:p>
            <a:pPr lvl="2"/>
            <a:r>
              <a:rPr lang="en-GB" sz="800" dirty="0">
                <a:solidFill>
                  <a:schemeClr val="tx1"/>
                </a:solidFill>
              </a:rPr>
              <a:t>    - Send the updated models back to the central server</a:t>
            </a:r>
          </a:p>
          <a:p>
            <a:pPr lvl="2"/>
            <a:r>
              <a:rPr lang="en-GB" sz="800" dirty="0">
                <a:solidFill>
                  <a:schemeClr val="tx1"/>
                </a:solidFill>
              </a:rPr>
              <a:t>    - Aggregate the model updates and update the central model</a:t>
            </a:r>
          </a:p>
          <a:p>
            <a:pPr lvl="2"/>
            <a:r>
              <a:rPr lang="en-GB" sz="800" dirty="0">
                <a:solidFill>
                  <a:schemeClr val="tx1"/>
                </a:solidFill>
              </a:rPr>
              <a:t>7. Evaluate the model's performance on the testing set</a:t>
            </a:r>
          </a:p>
          <a:p>
            <a:pPr lvl="2"/>
            <a:r>
              <a:rPr lang="en-GB" sz="800" dirty="0">
                <a:solidFill>
                  <a:schemeClr val="tx1"/>
                </a:solidFill>
              </a:rPr>
              <a:t>    - Call the function predict_federated()</a:t>
            </a:r>
          </a:p>
          <a:p>
            <a:pPr lvl="2"/>
            <a:r>
              <a:rPr lang="en-GB" sz="800" dirty="0">
                <a:solidFill>
                  <a:schemeClr val="tx1"/>
                </a:solidFill>
              </a:rPr>
              <a:t>    - Call the function evaluate_federated()</a:t>
            </a:r>
          </a:p>
          <a:p>
            <a:pPr lvl="2"/>
            <a:r>
              <a:rPr lang="en-GB" sz="800" dirty="0">
                <a:solidFill>
                  <a:schemeClr val="tx1"/>
                </a:solidFill>
              </a:rPr>
              <a:t>8. Select the final model based on its performance</a:t>
            </a:r>
          </a:p>
          <a:p>
            <a:pPr lvl="2"/>
            <a:r>
              <a:rPr lang="en-GB" sz="800" b="1" dirty="0">
                <a:solidFill>
                  <a:schemeClr val="tx1"/>
                </a:solidFill>
              </a:rPr>
              <a:t>END</a:t>
            </a:r>
            <a:endParaRPr lang="en-GB" sz="800" dirty="0">
              <a:solidFill>
                <a:schemeClr val="tx1"/>
              </a:solidFill>
            </a:endParaRPr>
          </a:p>
          <a:p>
            <a:pPr lvl="2"/>
            <a:r>
              <a:rPr lang="en-GB" sz="800" dirty="0">
                <a:solidFill>
                  <a:schemeClr val="tx1"/>
                </a:solidFill>
              </a:rPr>
              <a:t>    - Choose the model with the highest accuracy, precision, recall, or F1-score, depending on the problem's requirements.</a:t>
            </a:r>
          </a:p>
        </p:txBody>
      </p:sp>
      <p:grpSp>
        <p:nvGrpSpPr>
          <p:cNvPr id="2" name="Group 1">
            <a:extLst>
              <a:ext uri="{FF2B5EF4-FFF2-40B4-BE49-F238E27FC236}">
                <a16:creationId xmlns="" xmlns:a16="http://schemas.microsoft.com/office/drawing/2014/main" id="{BC29DA69-9CC6-B2FE-B09C-6F4C7752C69E}"/>
              </a:ext>
            </a:extLst>
          </p:cNvPr>
          <p:cNvGrpSpPr/>
          <p:nvPr/>
        </p:nvGrpSpPr>
        <p:grpSpPr>
          <a:xfrm>
            <a:off x="311700" y="4714100"/>
            <a:ext cx="8753625" cy="553968"/>
            <a:chOff x="311700" y="4714100"/>
            <a:chExt cx="8753625" cy="553968"/>
          </a:xfrm>
        </p:grpSpPr>
        <p:cxnSp>
          <p:nvCxnSpPr>
            <p:cNvPr id="3" name="Google Shape;136;p20">
              <a:extLst>
                <a:ext uri="{FF2B5EF4-FFF2-40B4-BE49-F238E27FC236}">
                  <a16:creationId xmlns="" xmlns:a16="http://schemas.microsoft.com/office/drawing/2014/main" id="{2533CC79-87E7-8501-E5E7-46EABD97D926}"/>
                </a:ext>
              </a:extLst>
            </p:cNvPr>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6" name="Google Shape;63;p13">
              <a:extLst>
                <a:ext uri="{FF2B5EF4-FFF2-40B4-BE49-F238E27FC236}">
                  <a16:creationId xmlns="" xmlns:a16="http://schemas.microsoft.com/office/drawing/2014/main" id="{AF490CF0-E394-7FA4-2833-B38F042BDB7D}"/>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7" name="Google Shape;62;p13">
              <a:extLst>
                <a:ext uri="{FF2B5EF4-FFF2-40B4-BE49-F238E27FC236}">
                  <a16:creationId xmlns="" xmlns:a16="http://schemas.microsoft.com/office/drawing/2014/main" id="{35DB3FB2-41B5-9739-0691-F1FB366D922B}"/>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8" name="Google Shape;64;p13">
              <a:extLst>
                <a:ext uri="{FF2B5EF4-FFF2-40B4-BE49-F238E27FC236}">
                  <a16:creationId xmlns="" xmlns:a16="http://schemas.microsoft.com/office/drawing/2014/main" id="{AEF00CB8-C62E-D313-5B70-BCDD51E8E8C1}"/>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57/80</a:t>
              </a:r>
              <a:endParaRPr sz="1200" b="1" dirty="0">
                <a:solidFill>
                  <a:schemeClr val="dk1"/>
                </a:solidFill>
              </a:endParaRPr>
            </a:p>
          </p:txBody>
        </p:sp>
      </p:grpSp>
    </p:spTree>
    <p:extLst>
      <p:ext uri="{BB962C8B-B14F-4D97-AF65-F5344CB8AC3E}">
        <p14:creationId xmlns="" xmlns:p14="http://schemas.microsoft.com/office/powerpoint/2010/main" val="142865400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latin typeface="Lucida Bright" panose="02040602050505020304" pitchFamily="18" charset="0"/>
              </a:rPr>
              <a:t>DATASET DESCRIPTION(HEART DISEASE)</a:t>
            </a:r>
            <a:endParaRPr dirty="0">
              <a:latin typeface="Lucida Bright" panose="02040602050505020304" pitchFamily="18" charset="0"/>
            </a:endParaRPr>
          </a:p>
        </p:txBody>
      </p:sp>
      <p:sp>
        <p:nvSpPr>
          <p:cNvPr id="114" name="Google Shape;114;p18"/>
          <p:cNvSpPr txBox="1">
            <a:spLocks noGrp="1"/>
          </p:cNvSpPr>
          <p:nvPr>
            <p:ph type="body" idx="1"/>
          </p:nvPr>
        </p:nvSpPr>
        <p:spPr>
          <a:xfrm>
            <a:off x="311700" y="1152475"/>
            <a:ext cx="8520600" cy="35043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r>
              <a:rPr lang="en-GB" sz="1600" b="1" dirty="0">
                <a:latin typeface="Lucida Bright" panose="02040602050505020304" pitchFamily="18" charset="0"/>
              </a:rPr>
              <a:t>Dataset Information:</a:t>
            </a:r>
          </a:p>
          <a:p>
            <a:pPr marL="152400" lvl="0" indent="0" algn="l" rtl="0">
              <a:spcBef>
                <a:spcPts val="0"/>
              </a:spcBef>
              <a:spcAft>
                <a:spcPts val="0"/>
              </a:spcAft>
              <a:buSzPts val="1200"/>
              <a:buNone/>
            </a:pPr>
            <a:endParaRPr lang="en-GB" sz="1200" dirty="0">
              <a:latin typeface="Lucida Bright" panose="02040602050505020304" pitchFamily="18" charset="0"/>
            </a:endParaRPr>
          </a:p>
          <a:p>
            <a:pPr marL="152400" lvl="0" indent="0" algn="l" rtl="0">
              <a:spcBef>
                <a:spcPts val="0"/>
              </a:spcBef>
              <a:spcAft>
                <a:spcPts val="0"/>
              </a:spcAft>
              <a:buSzPts val="1200"/>
              <a:buNone/>
            </a:pPr>
            <a:endParaRPr lang="en-IN" sz="1200" dirty="0">
              <a:latin typeface="Lucida Bright" panose="02040602050505020304" pitchFamily="18" charset="0"/>
            </a:endParaRPr>
          </a:p>
          <a:p>
            <a:pPr marL="152400" lvl="0" indent="0" algn="l" rtl="0">
              <a:spcBef>
                <a:spcPts val="0"/>
              </a:spcBef>
              <a:spcAft>
                <a:spcPts val="0"/>
              </a:spcAft>
              <a:buSzPts val="1200"/>
              <a:buNone/>
            </a:pPr>
            <a:endParaRPr lang="en-IN" sz="1200" dirty="0">
              <a:latin typeface="Lucida Bright" panose="02040602050505020304" pitchFamily="18" charset="0"/>
            </a:endParaRPr>
          </a:p>
          <a:p>
            <a:pPr marL="152400" lvl="0" indent="0" algn="l" rtl="0">
              <a:spcBef>
                <a:spcPts val="0"/>
              </a:spcBef>
              <a:spcAft>
                <a:spcPts val="0"/>
              </a:spcAft>
              <a:buSzPts val="1200"/>
              <a:buNone/>
            </a:pPr>
            <a:endParaRPr lang="en-IN" sz="1200" dirty="0">
              <a:latin typeface="Lucida Bright" panose="02040602050505020304" pitchFamily="18" charset="0"/>
            </a:endParaRPr>
          </a:p>
          <a:p>
            <a:pPr marL="152400" lvl="0" indent="0" algn="l" rtl="0">
              <a:spcBef>
                <a:spcPts val="0"/>
              </a:spcBef>
              <a:spcAft>
                <a:spcPts val="0"/>
              </a:spcAft>
              <a:buSzPts val="1200"/>
              <a:buNone/>
            </a:pPr>
            <a:endParaRPr lang="en-IN" sz="1200" dirty="0">
              <a:latin typeface="Lucida Bright" panose="02040602050505020304" pitchFamily="18" charset="0"/>
            </a:endParaRPr>
          </a:p>
          <a:p>
            <a:pPr marL="152400" lvl="0" indent="0" algn="l" rtl="0">
              <a:spcBef>
                <a:spcPts val="0"/>
              </a:spcBef>
              <a:spcAft>
                <a:spcPts val="0"/>
              </a:spcAft>
              <a:buSzPts val="1200"/>
              <a:buNone/>
            </a:pPr>
            <a:endParaRPr lang="en-IN" sz="1200" dirty="0">
              <a:latin typeface="Lucida Bright" panose="02040602050505020304" pitchFamily="18" charset="0"/>
            </a:endParaRPr>
          </a:p>
          <a:p>
            <a:pPr marL="152400" lvl="0" indent="0" algn="l" rtl="0">
              <a:spcBef>
                <a:spcPts val="0"/>
              </a:spcBef>
              <a:spcAft>
                <a:spcPts val="0"/>
              </a:spcAft>
              <a:buSzPts val="1200"/>
              <a:buNone/>
            </a:pPr>
            <a:endParaRPr lang="en-IN" sz="1200" dirty="0">
              <a:latin typeface="Lucida Bright" panose="02040602050505020304" pitchFamily="18" charset="0"/>
            </a:endParaRPr>
          </a:p>
          <a:p>
            <a:pPr marL="152400" lvl="0" indent="0" algn="l" rtl="0">
              <a:spcBef>
                <a:spcPts val="0"/>
              </a:spcBef>
              <a:spcAft>
                <a:spcPts val="0"/>
              </a:spcAft>
              <a:buSzPts val="1200"/>
              <a:buNone/>
            </a:pPr>
            <a:endParaRPr lang="en-IN" sz="1200" dirty="0">
              <a:latin typeface="Lucida Bright" panose="02040602050505020304" pitchFamily="18" charset="0"/>
            </a:endParaRPr>
          </a:p>
          <a:p>
            <a:pPr marL="152400" lvl="0" indent="0" algn="l" rtl="0">
              <a:spcBef>
                <a:spcPts val="0"/>
              </a:spcBef>
              <a:spcAft>
                <a:spcPts val="0"/>
              </a:spcAft>
              <a:buSzPts val="1200"/>
              <a:buNone/>
            </a:pPr>
            <a:endParaRPr lang="en-IN" sz="1200" dirty="0">
              <a:latin typeface="Lucida Bright" panose="02040602050505020304" pitchFamily="18" charset="0"/>
            </a:endParaRPr>
          </a:p>
          <a:p>
            <a:pPr marL="152400" indent="0">
              <a:buSzPts val="1200"/>
              <a:buNone/>
            </a:pPr>
            <a:r>
              <a:rPr lang="en-GB" sz="1600" b="1" dirty="0">
                <a:latin typeface="Lucida Bright" panose="02040602050505020304" pitchFamily="18" charset="0"/>
              </a:rPr>
              <a:t>Dataset Download Link:</a:t>
            </a:r>
          </a:p>
          <a:p>
            <a:pPr marL="152400" indent="0">
              <a:buSzPts val="1200"/>
              <a:buNone/>
            </a:pPr>
            <a:endParaRPr lang="en-GB" sz="1000" b="1" dirty="0">
              <a:latin typeface="Lucida Bright" panose="02040602050505020304" pitchFamily="18" charset="0"/>
            </a:endParaRPr>
          </a:p>
          <a:p>
            <a:pPr marL="152400" indent="0">
              <a:buSzPts val="1200"/>
              <a:buNone/>
            </a:pPr>
            <a:r>
              <a:rPr lang="en-GB" sz="1000" dirty="0">
                <a:latin typeface="Lucida Bright" panose="02040602050505020304" pitchFamily="18" charset="0"/>
              </a:rPr>
              <a:t>UCI Machine Learning Repository:</a:t>
            </a:r>
          </a:p>
          <a:p>
            <a:pPr marL="152400" indent="0">
              <a:buSzPts val="1200"/>
              <a:buNone/>
            </a:pPr>
            <a:r>
              <a:rPr lang="en-GB" sz="1000" dirty="0">
                <a:latin typeface="Lucida Bright" panose="02040602050505020304" pitchFamily="18" charset="0"/>
                <a:hlinkClick r:id="rId3"/>
              </a:rPr>
              <a:t>https://archive.ics.uci.edu/ml/datasets/heart+disease</a:t>
            </a:r>
            <a:endParaRPr lang="en-GB" sz="1000" dirty="0">
              <a:latin typeface="Lucida Bright" panose="02040602050505020304" pitchFamily="18" charset="0"/>
            </a:endParaRPr>
          </a:p>
          <a:p>
            <a:pPr marL="152400" indent="0">
              <a:buSzPts val="1200"/>
              <a:buNone/>
            </a:pPr>
            <a:endParaRPr lang="en-GB" sz="1000" dirty="0">
              <a:latin typeface="Lucida Bright" panose="02040602050505020304" pitchFamily="18" charset="0"/>
            </a:endParaRPr>
          </a:p>
        </p:txBody>
      </p:sp>
      <p:graphicFrame>
        <p:nvGraphicFramePr>
          <p:cNvPr id="4" name="Table 4">
            <a:extLst>
              <a:ext uri="{FF2B5EF4-FFF2-40B4-BE49-F238E27FC236}">
                <a16:creationId xmlns="" xmlns:a16="http://schemas.microsoft.com/office/drawing/2014/main" id="{B16764D0-C99A-76BA-D12B-6BF5475C9C03}"/>
              </a:ext>
            </a:extLst>
          </p:cNvPr>
          <p:cNvGraphicFramePr>
            <a:graphicFrameLocks noGrp="1"/>
          </p:cNvGraphicFramePr>
          <p:nvPr>
            <p:extLst>
              <p:ext uri="{D42A27DB-BD31-4B8C-83A1-F6EECF244321}">
                <p14:modId xmlns="" xmlns:p14="http://schemas.microsoft.com/office/powerpoint/2010/main" val="4251480151"/>
              </p:ext>
            </p:extLst>
          </p:nvPr>
        </p:nvGraphicFramePr>
        <p:xfrm>
          <a:off x="1298625" y="1656169"/>
          <a:ext cx="6096000" cy="1554480"/>
        </p:xfrm>
        <a:graphic>
          <a:graphicData uri="http://schemas.openxmlformats.org/drawingml/2006/table">
            <a:tbl>
              <a:tblPr firstRow="1" bandRow="1">
                <a:tableStyleId>{5C22544A-7EE6-4342-B048-85BDC9FD1C3A}</a:tableStyleId>
              </a:tblPr>
              <a:tblGrid>
                <a:gridCol w="1524000">
                  <a:extLst>
                    <a:ext uri="{9D8B030D-6E8A-4147-A177-3AD203B41FA5}">
                      <a16:colId xmlns="" xmlns:a16="http://schemas.microsoft.com/office/drawing/2014/main" val="3605880679"/>
                    </a:ext>
                  </a:extLst>
                </a:gridCol>
                <a:gridCol w="1524000">
                  <a:extLst>
                    <a:ext uri="{9D8B030D-6E8A-4147-A177-3AD203B41FA5}">
                      <a16:colId xmlns="" xmlns:a16="http://schemas.microsoft.com/office/drawing/2014/main" val="2114032784"/>
                    </a:ext>
                  </a:extLst>
                </a:gridCol>
                <a:gridCol w="1524000">
                  <a:extLst>
                    <a:ext uri="{9D8B030D-6E8A-4147-A177-3AD203B41FA5}">
                      <a16:colId xmlns="" xmlns:a16="http://schemas.microsoft.com/office/drawing/2014/main" val="3996804379"/>
                    </a:ext>
                  </a:extLst>
                </a:gridCol>
                <a:gridCol w="1524000">
                  <a:extLst>
                    <a:ext uri="{9D8B030D-6E8A-4147-A177-3AD203B41FA5}">
                      <a16:colId xmlns="" xmlns:a16="http://schemas.microsoft.com/office/drawing/2014/main" val="3924551563"/>
                    </a:ext>
                  </a:extLst>
                </a:gridCol>
              </a:tblGrid>
              <a:tr h="370840">
                <a:tc>
                  <a:txBody>
                    <a:bodyPr/>
                    <a:lstStyle/>
                    <a:p>
                      <a:r>
                        <a:rPr lang="en-IN" dirty="0"/>
                        <a:t>Data Set Characteristics:</a:t>
                      </a:r>
                    </a:p>
                  </a:txBody>
                  <a:tcPr/>
                </a:tc>
                <a:tc>
                  <a:txBody>
                    <a:bodyPr/>
                    <a:lstStyle/>
                    <a:p>
                      <a:r>
                        <a:rPr lang="en-IN" dirty="0"/>
                        <a:t>Multivariate</a:t>
                      </a:r>
                    </a:p>
                  </a:txBody>
                  <a:tcPr/>
                </a:tc>
                <a:tc>
                  <a:txBody>
                    <a:bodyPr/>
                    <a:lstStyle/>
                    <a:p>
                      <a:r>
                        <a:rPr lang="en-IN" dirty="0"/>
                        <a:t>Number of Instances:</a:t>
                      </a:r>
                    </a:p>
                  </a:txBody>
                  <a:tcPr/>
                </a:tc>
                <a:tc>
                  <a:txBody>
                    <a:bodyPr/>
                    <a:lstStyle/>
                    <a:p>
                      <a:r>
                        <a:rPr lang="en-US" dirty="0"/>
                        <a:t>3</a:t>
                      </a:r>
                      <a:r>
                        <a:rPr lang="en-IN" dirty="0"/>
                        <a:t>03</a:t>
                      </a:r>
                    </a:p>
                  </a:txBody>
                  <a:tcPr/>
                </a:tc>
                <a:extLst>
                  <a:ext uri="{0D108BD9-81ED-4DB2-BD59-A6C34878D82A}">
                    <a16:rowId xmlns="" xmlns:a16="http://schemas.microsoft.com/office/drawing/2014/main" val="1486983981"/>
                  </a:ext>
                </a:extLst>
              </a:tr>
              <a:tr h="370840">
                <a:tc>
                  <a:txBody>
                    <a:bodyPr/>
                    <a:lstStyle/>
                    <a:p>
                      <a:r>
                        <a:rPr lang="en-IN" b="1" dirty="0">
                          <a:solidFill>
                            <a:schemeClr val="bg1"/>
                          </a:solidFill>
                        </a:rPr>
                        <a:t>Attribute Characteristics:</a:t>
                      </a:r>
                    </a:p>
                  </a:txBody>
                  <a:tcPr>
                    <a:solidFill>
                      <a:schemeClr val="accent1"/>
                    </a:solidFill>
                  </a:tcPr>
                </a:tc>
                <a:tc>
                  <a:txBody>
                    <a:bodyPr/>
                    <a:lstStyle/>
                    <a:p>
                      <a:r>
                        <a:rPr lang="en-IN" b="1" dirty="0">
                          <a:solidFill>
                            <a:schemeClr val="bg1"/>
                          </a:solidFill>
                        </a:rPr>
                        <a:t>Real</a:t>
                      </a:r>
                    </a:p>
                  </a:txBody>
                  <a:tcPr>
                    <a:solidFill>
                      <a:schemeClr val="accent1"/>
                    </a:solidFill>
                  </a:tcPr>
                </a:tc>
                <a:tc>
                  <a:txBody>
                    <a:bodyPr/>
                    <a:lstStyle/>
                    <a:p>
                      <a:r>
                        <a:rPr lang="en-IN" b="1" dirty="0">
                          <a:solidFill>
                            <a:schemeClr val="bg1"/>
                          </a:solidFill>
                        </a:rPr>
                        <a:t>Number of Attributes:</a:t>
                      </a:r>
                    </a:p>
                  </a:txBody>
                  <a:tcPr>
                    <a:solidFill>
                      <a:schemeClr val="accent1"/>
                    </a:solidFill>
                  </a:tcPr>
                </a:tc>
                <a:tc>
                  <a:txBody>
                    <a:bodyPr/>
                    <a:lstStyle/>
                    <a:p>
                      <a:r>
                        <a:rPr lang="en-US" b="1" dirty="0">
                          <a:solidFill>
                            <a:schemeClr val="bg1"/>
                          </a:solidFill>
                        </a:rPr>
                        <a:t>7</a:t>
                      </a:r>
                      <a:r>
                        <a:rPr lang="en-IN" b="1" dirty="0">
                          <a:solidFill>
                            <a:schemeClr val="bg1"/>
                          </a:solidFill>
                        </a:rPr>
                        <a:t>5</a:t>
                      </a:r>
                    </a:p>
                  </a:txBody>
                  <a:tcPr>
                    <a:solidFill>
                      <a:schemeClr val="accent1"/>
                    </a:solidFill>
                  </a:tcPr>
                </a:tc>
                <a:extLst>
                  <a:ext uri="{0D108BD9-81ED-4DB2-BD59-A6C34878D82A}">
                    <a16:rowId xmlns="" xmlns:a16="http://schemas.microsoft.com/office/drawing/2014/main" val="3126648727"/>
                  </a:ext>
                </a:extLst>
              </a:tr>
              <a:tr h="370840">
                <a:tc>
                  <a:txBody>
                    <a:bodyPr/>
                    <a:lstStyle/>
                    <a:p>
                      <a:r>
                        <a:rPr lang="en-IN" b="1" dirty="0">
                          <a:solidFill>
                            <a:schemeClr val="bg1"/>
                          </a:solidFill>
                        </a:rPr>
                        <a:t>Associated Tasks:</a:t>
                      </a:r>
                    </a:p>
                  </a:txBody>
                  <a:tcPr>
                    <a:solidFill>
                      <a:schemeClr val="accent1"/>
                    </a:solidFill>
                  </a:tcPr>
                </a:tc>
                <a:tc>
                  <a:txBody>
                    <a:bodyPr/>
                    <a:lstStyle/>
                    <a:p>
                      <a:r>
                        <a:rPr lang="en-IN" b="1" dirty="0">
                          <a:solidFill>
                            <a:schemeClr val="bg1"/>
                          </a:solidFill>
                        </a:rPr>
                        <a:t>Classification</a:t>
                      </a:r>
                    </a:p>
                  </a:txBody>
                  <a:tcPr>
                    <a:solidFill>
                      <a:schemeClr val="accent1"/>
                    </a:solidFill>
                  </a:tcPr>
                </a:tc>
                <a:tc>
                  <a:txBody>
                    <a:bodyPr/>
                    <a:lstStyle/>
                    <a:p>
                      <a:r>
                        <a:rPr lang="en-IN" b="1" dirty="0">
                          <a:solidFill>
                            <a:schemeClr val="bg1"/>
                          </a:solidFill>
                        </a:rPr>
                        <a:t>Missing Values?</a:t>
                      </a:r>
                    </a:p>
                  </a:txBody>
                  <a:tcPr>
                    <a:solidFill>
                      <a:schemeClr val="accent1"/>
                    </a:solidFill>
                  </a:tcPr>
                </a:tc>
                <a:tc>
                  <a:txBody>
                    <a:bodyPr/>
                    <a:lstStyle/>
                    <a:p>
                      <a:r>
                        <a:rPr lang="en-US" b="1" dirty="0">
                          <a:solidFill>
                            <a:schemeClr val="bg1"/>
                          </a:solidFill>
                        </a:rPr>
                        <a:t>Y</a:t>
                      </a:r>
                      <a:r>
                        <a:rPr lang="en-IN" b="1" dirty="0">
                          <a:solidFill>
                            <a:schemeClr val="bg1"/>
                          </a:solidFill>
                        </a:rPr>
                        <a:t>ES</a:t>
                      </a:r>
                    </a:p>
                  </a:txBody>
                  <a:tcPr>
                    <a:solidFill>
                      <a:schemeClr val="accent1"/>
                    </a:solidFill>
                  </a:tcPr>
                </a:tc>
                <a:extLst>
                  <a:ext uri="{0D108BD9-81ED-4DB2-BD59-A6C34878D82A}">
                    <a16:rowId xmlns="" xmlns:a16="http://schemas.microsoft.com/office/drawing/2014/main" val="1802950510"/>
                  </a:ext>
                </a:extLst>
              </a:tr>
            </a:tbl>
          </a:graphicData>
        </a:graphic>
      </p:graphicFrame>
      <p:grpSp>
        <p:nvGrpSpPr>
          <p:cNvPr id="9" name="Group 8">
            <a:extLst>
              <a:ext uri="{FF2B5EF4-FFF2-40B4-BE49-F238E27FC236}">
                <a16:creationId xmlns="" xmlns:a16="http://schemas.microsoft.com/office/drawing/2014/main" id="{EC4BC649-B914-CDB2-BAF7-31F582A7EF1E}"/>
              </a:ext>
            </a:extLst>
          </p:cNvPr>
          <p:cNvGrpSpPr/>
          <p:nvPr/>
        </p:nvGrpSpPr>
        <p:grpSpPr>
          <a:xfrm>
            <a:off x="257650" y="4714100"/>
            <a:ext cx="8807675" cy="553968"/>
            <a:chOff x="257650" y="4714100"/>
            <a:chExt cx="8807675" cy="553968"/>
          </a:xfrm>
        </p:grpSpPr>
        <p:cxnSp>
          <p:nvCxnSpPr>
            <p:cNvPr id="115" name="Google Shape;115;p18"/>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119" name="Google Shape;119;p18"/>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58/80</a:t>
              </a:r>
              <a:endParaRPr sz="1200" b="1" dirty="0">
                <a:solidFill>
                  <a:schemeClr val="dk1"/>
                </a:solidFill>
              </a:endParaRPr>
            </a:p>
          </p:txBody>
        </p:sp>
        <p:sp>
          <p:nvSpPr>
            <p:cNvPr id="2" name="Google Shape;63;p13">
              <a:extLst>
                <a:ext uri="{FF2B5EF4-FFF2-40B4-BE49-F238E27FC236}">
                  <a16:creationId xmlns="" xmlns:a16="http://schemas.microsoft.com/office/drawing/2014/main" id="{2F1E39B3-67A8-27F1-C87F-E9EAE6E576D0}"/>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440EE646-1763-6352-2638-220E7B99F30A}"/>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grpSp>
    </p:spTree>
    <p:extLst>
      <p:ext uri="{BB962C8B-B14F-4D97-AF65-F5344CB8AC3E}">
        <p14:creationId xmlns="" xmlns:p14="http://schemas.microsoft.com/office/powerpoint/2010/main" val="100421209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latin typeface="Lucida Bright" panose="02040602050505020304" pitchFamily="18" charset="0"/>
              </a:rPr>
              <a:t>PROBLEM FORMULATION(HEART DISEASE)</a:t>
            </a:r>
            <a:endParaRPr dirty="0">
              <a:latin typeface="Lucida Bright" panose="02040602050505020304" pitchFamily="18" charset="0"/>
            </a:endParaRPr>
          </a:p>
        </p:txBody>
      </p:sp>
      <p:sp>
        <p:nvSpPr>
          <p:cNvPr id="114" name="Google Shape;114;p18"/>
          <p:cNvSpPr txBox="1">
            <a:spLocks noGrp="1"/>
          </p:cNvSpPr>
          <p:nvPr>
            <p:ph type="body" idx="1"/>
          </p:nvPr>
        </p:nvSpPr>
        <p:spPr>
          <a:xfrm>
            <a:off x="311700" y="1152475"/>
            <a:ext cx="8520600" cy="35043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r>
              <a:rPr lang="en-GB" sz="1600" b="1" dirty="0">
                <a:latin typeface="Lucida Bright" panose="02040602050505020304" pitchFamily="18" charset="0"/>
              </a:rPr>
              <a:t>Attribute Information:</a:t>
            </a:r>
          </a:p>
          <a:p>
            <a:pPr marL="152400" lvl="0" indent="0" algn="l" rtl="0">
              <a:spcBef>
                <a:spcPts val="0"/>
              </a:spcBef>
              <a:spcAft>
                <a:spcPts val="0"/>
              </a:spcAft>
              <a:buSzPts val="1200"/>
              <a:buNone/>
            </a:pPr>
            <a:endParaRPr lang="en-GB" sz="1200" dirty="0">
              <a:latin typeface="Lucida Bright" panose="02040602050505020304" pitchFamily="18" charset="0"/>
            </a:endParaRPr>
          </a:p>
          <a:p>
            <a:pPr marL="152400" lvl="0" indent="0" algn="l" rtl="0">
              <a:spcBef>
                <a:spcPts val="0"/>
              </a:spcBef>
              <a:spcAft>
                <a:spcPts val="0"/>
              </a:spcAft>
              <a:buSzPts val="1200"/>
              <a:buNone/>
            </a:pPr>
            <a:r>
              <a:rPr lang="en-GB" sz="1200" dirty="0">
                <a:latin typeface="Lucida Bright" panose="02040602050505020304" pitchFamily="18" charset="0"/>
              </a:rPr>
              <a:t>1) age</a:t>
            </a:r>
          </a:p>
          <a:p>
            <a:pPr marL="152400" lvl="0" indent="0" algn="l" rtl="0">
              <a:spcBef>
                <a:spcPts val="0"/>
              </a:spcBef>
              <a:spcAft>
                <a:spcPts val="0"/>
              </a:spcAft>
              <a:buSzPts val="1200"/>
              <a:buNone/>
            </a:pPr>
            <a:r>
              <a:rPr lang="en-GB" sz="1200" dirty="0">
                <a:latin typeface="Lucida Bright" panose="02040602050505020304" pitchFamily="18" charset="0"/>
              </a:rPr>
              <a:t>2) </a:t>
            </a:r>
            <a:r>
              <a:rPr lang="en-GB" sz="1200" b="1" dirty="0">
                <a:latin typeface="Lucida Bright" panose="02040602050505020304" pitchFamily="18" charset="0"/>
              </a:rPr>
              <a:t>sex</a:t>
            </a:r>
            <a:endParaRPr lang="en-GB" sz="1200" dirty="0">
              <a:latin typeface="Lucida Bright" panose="02040602050505020304" pitchFamily="18" charset="0"/>
            </a:endParaRPr>
          </a:p>
          <a:p>
            <a:pPr marL="152400" lvl="0" indent="0" algn="l" rtl="0">
              <a:spcBef>
                <a:spcPts val="0"/>
              </a:spcBef>
              <a:spcAft>
                <a:spcPts val="0"/>
              </a:spcAft>
              <a:buSzPts val="1200"/>
              <a:buNone/>
            </a:pPr>
            <a:r>
              <a:rPr lang="en-GB" sz="1200" dirty="0">
                <a:latin typeface="Lucida Bright" panose="02040602050505020304" pitchFamily="18" charset="0"/>
              </a:rPr>
              <a:t>3) chest pain type (4 values)</a:t>
            </a:r>
          </a:p>
          <a:p>
            <a:pPr marL="152400" lvl="0" indent="0" algn="l" rtl="0">
              <a:spcBef>
                <a:spcPts val="0"/>
              </a:spcBef>
              <a:spcAft>
                <a:spcPts val="0"/>
              </a:spcAft>
              <a:buSzPts val="1200"/>
              <a:buNone/>
            </a:pPr>
            <a:r>
              <a:rPr lang="en-GB" sz="1200" dirty="0">
                <a:latin typeface="Lucida Bright" panose="02040602050505020304" pitchFamily="18" charset="0"/>
              </a:rPr>
              <a:t>4) resting blood pressure</a:t>
            </a:r>
          </a:p>
          <a:p>
            <a:pPr marL="152400" lvl="0" indent="0" algn="l" rtl="0">
              <a:spcBef>
                <a:spcPts val="0"/>
              </a:spcBef>
              <a:spcAft>
                <a:spcPts val="0"/>
              </a:spcAft>
              <a:buSzPts val="1200"/>
              <a:buNone/>
            </a:pPr>
            <a:r>
              <a:rPr lang="en-GB" sz="1200" dirty="0">
                <a:latin typeface="Lucida Bright" panose="02040602050505020304" pitchFamily="18" charset="0"/>
              </a:rPr>
              <a:t>5) fasting blood sugar &gt; 120 mg/dl</a:t>
            </a:r>
          </a:p>
          <a:p>
            <a:pPr marL="152400" lvl="0" indent="0" algn="l" rtl="0">
              <a:spcBef>
                <a:spcPts val="0"/>
              </a:spcBef>
              <a:spcAft>
                <a:spcPts val="0"/>
              </a:spcAft>
              <a:buSzPts val="1200"/>
              <a:buNone/>
            </a:pPr>
            <a:r>
              <a:rPr lang="en-GB" sz="1200" dirty="0">
                <a:latin typeface="Lucida Bright" panose="02040602050505020304" pitchFamily="18" charset="0"/>
              </a:rPr>
              <a:t>6) </a:t>
            </a:r>
            <a:r>
              <a:rPr lang="en-US" sz="1200" dirty="0">
                <a:latin typeface="Lucida Bright" panose="02040602050505020304" pitchFamily="18" charset="0"/>
              </a:rPr>
              <a:t>resting electrocardiographic results (values 0,1,2)</a:t>
            </a:r>
            <a:endParaRPr lang="en-GB" sz="1200" dirty="0">
              <a:latin typeface="Lucida Bright" panose="02040602050505020304" pitchFamily="18" charset="0"/>
            </a:endParaRPr>
          </a:p>
          <a:p>
            <a:pPr marL="152400" lvl="0" indent="0" algn="l" rtl="0">
              <a:spcBef>
                <a:spcPts val="0"/>
              </a:spcBef>
              <a:spcAft>
                <a:spcPts val="0"/>
              </a:spcAft>
              <a:buSzPts val="1200"/>
              <a:buNone/>
            </a:pPr>
            <a:r>
              <a:rPr lang="en-GB" sz="1200" dirty="0">
                <a:latin typeface="Lucida Bright" panose="02040602050505020304" pitchFamily="18" charset="0"/>
              </a:rPr>
              <a:t>7) maximum heart rate achieved</a:t>
            </a:r>
          </a:p>
          <a:p>
            <a:pPr marL="152400" lvl="0" indent="0" algn="l" rtl="0">
              <a:spcBef>
                <a:spcPts val="0"/>
              </a:spcBef>
              <a:spcAft>
                <a:spcPts val="0"/>
              </a:spcAft>
              <a:buSzPts val="1200"/>
              <a:buNone/>
            </a:pPr>
            <a:r>
              <a:rPr lang="en-GB" sz="1200" dirty="0">
                <a:latin typeface="Lucida Bright" panose="02040602050505020304" pitchFamily="18" charset="0"/>
              </a:rPr>
              <a:t>8) serum cholesterol in mg/dl</a:t>
            </a:r>
          </a:p>
          <a:p>
            <a:pPr marL="152400" lvl="0" indent="0" algn="l" rtl="0">
              <a:spcBef>
                <a:spcPts val="0"/>
              </a:spcBef>
              <a:spcAft>
                <a:spcPts val="0"/>
              </a:spcAft>
              <a:buSzPts val="1200"/>
              <a:buNone/>
            </a:pPr>
            <a:r>
              <a:rPr lang="en-GB" sz="1200" dirty="0">
                <a:latin typeface="Lucida Bright" panose="02040602050505020304" pitchFamily="18" charset="0"/>
              </a:rPr>
              <a:t>9) exercise induced angina</a:t>
            </a:r>
          </a:p>
          <a:p>
            <a:pPr marL="152400" lvl="0" indent="0" algn="l" rtl="0">
              <a:spcBef>
                <a:spcPts val="0"/>
              </a:spcBef>
              <a:spcAft>
                <a:spcPts val="0"/>
              </a:spcAft>
              <a:buSzPts val="1200"/>
              <a:buNone/>
            </a:pPr>
            <a:r>
              <a:rPr lang="en-GB" sz="1200" dirty="0">
                <a:latin typeface="Lucida Bright" panose="02040602050505020304" pitchFamily="18" charset="0"/>
              </a:rPr>
              <a:t>10) </a:t>
            </a:r>
            <a:r>
              <a:rPr lang="en-US" sz="1200" dirty="0">
                <a:latin typeface="Lucida Bright" panose="02040602050505020304" pitchFamily="18" charset="0"/>
              </a:rPr>
              <a:t>old peak = ST depression induced by exercise relative to rest</a:t>
            </a:r>
            <a:endParaRPr lang="en-GB" sz="1200" dirty="0">
              <a:latin typeface="Lucida Bright" panose="02040602050505020304" pitchFamily="18" charset="0"/>
            </a:endParaRPr>
          </a:p>
          <a:p>
            <a:pPr marL="152400" lvl="0" indent="0" algn="l" rtl="0">
              <a:spcBef>
                <a:spcPts val="0"/>
              </a:spcBef>
              <a:spcAft>
                <a:spcPts val="0"/>
              </a:spcAft>
              <a:buSzPts val="1200"/>
              <a:buNone/>
            </a:pPr>
            <a:r>
              <a:rPr lang="en-GB" sz="1200" dirty="0">
                <a:latin typeface="Lucida Bright" panose="02040602050505020304" pitchFamily="18" charset="0"/>
              </a:rPr>
              <a:t>11) </a:t>
            </a:r>
            <a:r>
              <a:rPr lang="en-US" sz="1200" dirty="0">
                <a:latin typeface="Lucida Bright" panose="02040602050505020304" pitchFamily="18" charset="0"/>
              </a:rPr>
              <a:t>the slope of the peak exercise ST segment</a:t>
            </a:r>
            <a:endParaRPr lang="en-GB" sz="1200" dirty="0">
              <a:latin typeface="Lucida Bright" panose="02040602050505020304" pitchFamily="18" charset="0"/>
            </a:endParaRPr>
          </a:p>
          <a:p>
            <a:pPr marL="152400" lvl="0" indent="0" algn="l" rtl="0">
              <a:spcBef>
                <a:spcPts val="0"/>
              </a:spcBef>
              <a:spcAft>
                <a:spcPts val="0"/>
              </a:spcAft>
              <a:buSzPts val="1200"/>
              <a:buNone/>
            </a:pPr>
            <a:r>
              <a:rPr lang="en-GB" sz="1200" dirty="0">
                <a:latin typeface="Lucida Bright" panose="02040602050505020304" pitchFamily="18" charset="0"/>
              </a:rPr>
              <a:t>12) </a:t>
            </a:r>
            <a:r>
              <a:rPr lang="en-US" sz="1200" dirty="0">
                <a:latin typeface="Lucida Bright" panose="02040602050505020304" pitchFamily="18" charset="0"/>
              </a:rPr>
              <a:t>number of major vessels (0-3) colored by flourosopythal: 0 = normal; 1 = fixed defect; 2 = reversable defect</a:t>
            </a:r>
            <a:endParaRPr lang="en-GB" sz="1200" dirty="0">
              <a:latin typeface="Lucida Bright" panose="02040602050505020304" pitchFamily="18" charset="0"/>
            </a:endParaRPr>
          </a:p>
          <a:p>
            <a:pPr marL="152400" lvl="0" indent="0" algn="l" rtl="0">
              <a:spcBef>
                <a:spcPts val="0"/>
              </a:spcBef>
              <a:spcAft>
                <a:spcPts val="0"/>
              </a:spcAft>
              <a:buSzPts val="1200"/>
              <a:buNone/>
            </a:pPr>
            <a:endParaRPr lang="en-GB" sz="1200" dirty="0">
              <a:latin typeface="Lucida Bright" panose="02040602050505020304" pitchFamily="18" charset="0"/>
            </a:endParaRPr>
          </a:p>
        </p:txBody>
      </p:sp>
      <p:cxnSp>
        <p:nvCxnSpPr>
          <p:cNvPr id="115" name="Google Shape;115;p18"/>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2F1E39B3-67A8-27F1-C87F-E9EAE6E576D0}"/>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19E0893B-21AB-63DF-1BB2-0AA858D726D6}"/>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F3DEEF78-E123-3A77-20A1-0C3029D59CB5}"/>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59/80</a:t>
            </a:r>
            <a:endParaRPr sz="1200" b="1" dirty="0">
              <a:solidFill>
                <a:schemeClr val="dk1"/>
              </a:solidFill>
            </a:endParaRPr>
          </a:p>
        </p:txBody>
      </p:sp>
    </p:spTree>
    <p:extLst>
      <p:ext uri="{BB962C8B-B14F-4D97-AF65-F5344CB8AC3E}">
        <p14:creationId xmlns="" xmlns:p14="http://schemas.microsoft.com/office/powerpoint/2010/main" val="281530886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311700" y="443175"/>
            <a:ext cx="8520600" cy="431862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ctr" rtl="0">
              <a:spcBef>
                <a:spcPts val="1200"/>
              </a:spcBef>
              <a:spcAft>
                <a:spcPts val="1200"/>
              </a:spcAft>
              <a:buNone/>
            </a:pPr>
            <a:r>
              <a:rPr lang="en-GB" sz="3400" b="1" dirty="0">
                <a:solidFill>
                  <a:srgbClr val="FFFF00"/>
                </a:solidFill>
                <a:latin typeface="Lucida Bright" panose="02040602050505020304" pitchFamily="18" charset="0"/>
              </a:rPr>
              <a:t>INTRODUCTION</a:t>
            </a:r>
          </a:p>
        </p:txBody>
      </p:sp>
      <p:grpSp>
        <p:nvGrpSpPr>
          <p:cNvPr id="4" name="Group 3">
            <a:extLst>
              <a:ext uri="{FF2B5EF4-FFF2-40B4-BE49-F238E27FC236}">
                <a16:creationId xmlns="" xmlns:a16="http://schemas.microsoft.com/office/drawing/2014/main" id="{E1A5C7CA-BF0C-077B-1DA2-3FD34EAB0414}"/>
              </a:ext>
            </a:extLst>
          </p:cNvPr>
          <p:cNvGrpSpPr/>
          <p:nvPr/>
        </p:nvGrpSpPr>
        <p:grpSpPr>
          <a:xfrm>
            <a:off x="311700" y="4714100"/>
            <a:ext cx="8753625" cy="561588"/>
            <a:chOff x="311700" y="4714100"/>
            <a:chExt cx="8753625" cy="561588"/>
          </a:xfrm>
        </p:grpSpPr>
        <p:cxnSp>
          <p:nvCxnSpPr>
            <p:cNvPr id="5" name="Google Shape;136;p20">
              <a:extLst>
                <a:ext uri="{FF2B5EF4-FFF2-40B4-BE49-F238E27FC236}">
                  <a16:creationId xmlns="" xmlns:a16="http://schemas.microsoft.com/office/drawing/2014/main" id="{CDAAF6C5-7482-BAF8-1446-676CF3BF501E}"/>
                </a:ext>
              </a:extLst>
            </p:cNvPr>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6" name="Google Shape;63;p13">
              <a:extLst>
                <a:ext uri="{FF2B5EF4-FFF2-40B4-BE49-F238E27FC236}">
                  <a16:creationId xmlns="" xmlns:a16="http://schemas.microsoft.com/office/drawing/2014/main" id="{4AA186C7-AB9C-8230-BE67-20CB0B85C549}"/>
                </a:ext>
              </a:extLst>
            </p:cNvPr>
            <p:cNvSpPr txBox="1"/>
            <p:nvPr/>
          </p:nvSpPr>
          <p:spPr>
            <a:xfrm>
              <a:off x="6345950" y="472172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7" name="Google Shape;62;p13">
              <a:extLst>
                <a:ext uri="{FF2B5EF4-FFF2-40B4-BE49-F238E27FC236}">
                  <a16:creationId xmlns="" xmlns:a16="http://schemas.microsoft.com/office/drawing/2014/main" id="{1CF706F2-DFAE-D579-C622-07E924A7E652}"/>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8" name="Google Shape;64;p13">
              <a:extLst>
                <a:ext uri="{FF2B5EF4-FFF2-40B4-BE49-F238E27FC236}">
                  <a16:creationId xmlns="" xmlns:a16="http://schemas.microsoft.com/office/drawing/2014/main" id="{040F1A59-D3EA-45F8-81E8-1943D010DA4E}"/>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6/80</a:t>
              </a:r>
              <a:endParaRPr sz="1200" b="1" dirty="0">
                <a:solidFill>
                  <a:schemeClr val="dk1"/>
                </a:solidFill>
              </a:endParaRPr>
            </a:p>
          </p:txBody>
        </p:sp>
      </p:grpSp>
    </p:spTree>
    <p:extLst>
      <p:ext uri="{BB962C8B-B14F-4D97-AF65-F5344CB8AC3E}">
        <p14:creationId xmlns="" xmlns:p14="http://schemas.microsoft.com/office/powerpoint/2010/main" val="397545115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cxnSp>
        <p:nvCxnSpPr>
          <p:cNvPr id="170" name="Google Shape;170;p23"/>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sm" len="sm"/>
            <a:tailEnd type="none" w="sm" len="sm"/>
          </a:ln>
        </p:spPr>
      </p:cxnSp>
      <p:sp>
        <p:nvSpPr>
          <p:cNvPr id="2" name="Google Shape;63;p13">
            <a:extLst>
              <a:ext uri="{FF2B5EF4-FFF2-40B4-BE49-F238E27FC236}">
                <a16:creationId xmlns="" xmlns:a16="http://schemas.microsoft.com/office/drawing/2014/main" id="{CF8AF2B9-0F94-80E6-B18B-B8C6C03B31AA}"/>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0B986074-121A-D042-721C-086F937C6120}"/>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E29C062E-CC74-43F9-9A86-1A16C1F1D094}"/>
              </a:ext>
            </a:extLst>
          </p:cNvPr>
          <p:cNvSpPr txBox="1"/>
          <p:nvPr/>
        </p:nvSpPr>
        <p:spPr>
          <a:xfrm>
            <a:off x="8459492"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60/80</a:t>
            </a:r>
            <a:endParaRPr sz="1200" b="1" dirty="0">
              <a:solidFill>
                <a:schemeClr val="dk1"/>
              </a:solidFill>
            </a:endParaRPr>
          </a:p>
        </p:txBody>
      </p:sp>
      <p:pic>
        <p:nvPicPr>
          <p:cNvPr id="10" name="Picture 9">
            <a:extLst>
              <a:ext uri="{FF2B5EF4-FFF2-40B4-BE49-F238E27FC236}">
                <a16:creationId xmlns="" xmlns:a16="http://schemas.microsoft.com/office/drawing/2014/main" id="{2413E0BD-991C-1585-469B-EF9D6CBACD30}"/>
              </a:ext>
            </a:extLst>
          </p:cNvPr>
          <p:cNvPicPr>
            <a:picLocks noChangeAspect="1"/>
          </p:cNvPicPr>
          <p:nvPr/>
        </p:nvPicPr>
        <p:blipFill>
          <a:blip r:embed="rId3"/>
          <a:stretch>
            <a:fillRect/>
          </a:stretch>
        </p:blipFill>
        <p:spPr>
          <a:xfrm>
            <a:off x="595312" y="742950"/>
            <a:ext cx="7953375" cy="3657600"/>
          </a:xfrm>
          <a:prstGeom prst="rect">
            <a:avLst/>
          </a:prstGeom>
        </p:spPr>
      </p:pic>
    </p:spTree>
    <p:extLst>
      <p:ext uri="{BB962C8B-B14F-4D97-AF65-F5344CB8AC3E}">
        <p14:creationId xmlns="" xmlns:p14="http://schemas.microsoft.com/office/powerpoint/2010/main" val="363666549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body" idx="1"/>
          </p:nvPr>
        </p:nvSpPr>
        <p:spPr>
          <a:xfrm>
            <a:off x="311700" y="443175"/>
            <a:ext cx="8520600" cy="441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IN" dirty="0"/>
          </a:p>
          <a:p>
            <a:pPr marL="0" lvl="0" indent="0" algn="l" rtl="0">
              <a:spcBef>
                <a:spcPts val="1200"/>
              </a:spcBef>
              <a:spcAft>
                <a:spcPts val="0"/>
              </a:spcAft>
              <a:buNone/>
            </a:pPr>
            <a:endParaRPr lang="en-IN" dirty="0"/>
          </a:p>
          <a:p>
            <a:pPr marL="0" lvl="0" indent="0" algn="l" rtl="0">
              <a:spcBef>
                <a:spcPts val="1200"/>
              </a:spcBef>
              <a:spcAft>
                <a:spcPts val="0"/>
              </a:spcAft>
              <a:buNone/>
            </a:pPr>
            <a:endParaRPr lang="en-IN" dirty="0"/>
          </a:p>
          <a:p>
            <a:pPr marL="0" lvl="0" indent="0" algn="l" rtl="0">
              <a:spcBef>
                <a:spcPts val="1200"/>
              </a:spcBef>
              <a:spcAft>
                <a:spcPts val="0"/>
              </a:spcAft>
              <a:buNone/>
            </a:pPr>
            <a:endParaRPr lang="en-IN" dirty="0"/>
          </a:p>
          <a:p>
            <a:pPr marL="0" lvl="0" indent="0" algn="ctr" rtl="0">
              <a:spcBef>
                <a:spcPts val="1200"/>
              </a:spcBef>
              <a:spcAft>
                <a:spcPts val="1200"/>
              </a:spcAft>
              <a:buNone/>
            </a:pPr>
            <a:r>
              <a:rPr lang="en-IN" sz="3400" b="1" dirty="0">
                <a:latin typeface="Lucida Bright" panose="02040602050505020304" pitchFamily="18" charset="0"/>
              </a:rPr>
              <a:t>DATASET SCREENSHOTS</a:t>
            </a:r>
          </a:p>
        </p:txBody>
      </p:sp>
      <p:cxnSp>
        <p:nvCxnSpPr>
          <p:cNvPr id="125" name="Google Shape;125;p19"/>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514F5754-96A5-7D18-EB3A-38B7904E16C6}"/>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3228C74C-F575-DB15-9C38-8223E1DD2504}"/>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22C35E0E-8FE8-22D1-BFD6-FD04FFB98587}"/>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61/80</a:t>
            </a:r>
            <a:endParaRPr sz="1200" b="1" dirty="0">
              <a:solidFill>
                <a:schemeClr val="dk1"/>
              </a:solidFill>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20"/>
          <p:cNvSpPr txBox="1">
            <a:spLocks noGrp="1"/>
          </p:cNvSpPr>
          <p:nvPr>
            <p:ph type="body" idx="1"/>
          </p:nvPr>
        </p:nvSpPr>
        <p:spPr>
          <a:xfrm>
            <a:off x="311700" y="287079"/>
            <a:ext cx="8520600" cy="4281796"/>
          </a:xfrm>
          <a:prstGeom prst="rect">
            <a:avLst/>
          </a:prstGeom>
        </p:spPr>
        <p:txBody>
          <a:bodyPr spcFirstLastPara="1" wrap="square" lIns="91425" tIns="91425" rIns="91425" bIns="91425" anchor="t" anchorCtr="0">
            <a:normAutofit/>
          </a:bodyPr>
          <a:lstStyle/>
          <a:p>
            <a:pPr marL="127000" lvl="0" indent="0" algn="l" rtl="0">
              <a:lnSpc>
                <a:spcPct val="115000"/>
              </a:lnSpc>
              <a:spcBef>
                <a:spcPts val="0"/>
              </a:spcBef>
              <a:spcAft>
                <a:spcPts val="0"/>
              </a:spcAft>
              <a:buSzPts val="1600"/>
              <a:buNone/>
            </a:pPr>
            <a:endParaRPr lang="en-GB" sz="400" b="1" dirty="0"/>
          </a:p>
          <a:p>
            <a:pPr marL="127000" lvl="0" indent="0" algn="l" rtl="0">
              <a:lnSpc>
                <a:spcPct val="115000"/>
              </a:lnSpc>
              <a:spcBef>
                <a:spcPts val="0"/>
              </a:spcBef>
              <a:spcAft>
                <a:spcPts val="0"/>
              </a:spcAft>
              <a:buSzPts val="1600"/>
              <a:buNone/>
            </a:pPr>
            <a:r>
              <a:rPr lang="en-GB" sz="2000" b="1" dirty="0">
                <a:latin typeface="Lucida Bright" panose="02040602050505020304" pitchFamily="18" charset="0"/>
              </a:rPr>
              <a:t>FIRST FIVE ROWS</a:t>
            </a:r>
          </a:p>
          <a:p>
            <a:pPr marL="127000" lvl="0" indent="0" algn="l" rtl="0">
              <a:lnSpc>
                <a:spcPct val="115000"/>
              </a:lnSpc>
              <a:spcBef>
                <a:spcPts val="0"/>
              </a:spcBef>
              <a:spcAft>
                <a:spcPts val="0"/>
              </a:spcAft>
              <a:buSzPts val="1600"/>
              <a:buNone/>
            </a:pPr>
            <a:endParaRPr lang="en-GB" sz="2400" dirty="0"/>
          </a:p>
          <a:p>
            <a:pPr marL="127000" lvl="0" indent="0" algn="l" rtl="0">
              <a:lnSpc>
                <a:spcPct val="115000"/>
              </a:lnSpc>
              <a:spcBef>
                <a:spcPts val="0"/>
              </a:spcBef>
              <a:spcAft>
                <a:spcPts val="0"/>
              </a:spcAft>
              <a:buSzPts val="1600"/>
              <a:buNone/>
            </a:pPr>
            <a:endParaRPr lang="en-GB" sz="2400" dirty="0"/>
          </a:p>
          <a:p>
            <a:pPr marL="127000" lvl="0" indent="0" algn="l" rtl="0">
              <a:lnSpc>
                <a:spcPct val="115000"/>
              </a:lnSpc>
              <a:spcBef>
                <a:spcPts val="0"/>
              </a:spcBef>
              <a:spcAft>
                <a:spcPts val="0"/>
              </a:spcAft>
              <a:buSzPts val="1600"/>
              <a:buNone/>
            </a:pPr>
            <a:endParaRPr lang="en-GB" sz="2400" dirty="0"/>
          </a:p>
          <a:p>
            <a:pPr marL="127000" lvl="0" indent="0" algn="l" rtl="0">
              <a:lnSpc>
                <a:spcPct val="115000"/>
              </a:lnSpc>
              <a:spcBef>
                <a:spcPts val="0"/>
              </a:spcBef>
              <a:spcAft>
                <a:spcPts val="0"/>
              </a:spcAft>
              <a:buSzPts val="1600"/>
              <a:buNone/>
            </a:pPr>
            <a:endParaRPr lang="en-GB" sz="2400" dirty="0"/>
          </a:p>
          <a:p>
            <a:pPr marL="127000" lvl="0" indent="0" algn="l" rtl="0">
              <a:lnSpc>
                <a:spcPct val="115000"/>
              </a:lnSpc>
              <a:spcBef>
                <a:spcPts val="0"/>
              </a:spcBef>
              <a:spcAft>
                <a:spcPts val="0"/>
              </a:spcAft>
              <a:buSzPts val="1600"/>
              <a:buNone/>
            </a:pPr>
            <a:r>
              <a:rPr lang="en-GB" sz="2000" b="1" dirty="0">
                <a:latin typeface="Lucida Bright" panose="02040602050505020304" pitchFamily="18" charset="0"/>
              </a:rPr>
              <a:t>LAST FIVE ROWS</a:t>
            </a:r>
          </a:p>
          <a:p>
            <a:pPr marL="127000" lvl="0" indent="0" algn="l" rtl="0">
              <a:lnSpc>
                <a:spcPct val="115000"/>
              </a:lnSpc>
              <a:spcBef>
                <a:spcPts val="0"/>
              </a:spcBef>
              <a:spcAft>
                <a:spcPts val="0"/>
              </a:spcAft>
              <a:buSzPts val="1600"/>
              <a:buNone/>
            </a:pPr>
            <a:endParaRPr lang="en-GB" sz="2000" b="1" dirty="0"/>
          </a:p>
          <a:p>
            <a:pPr marL="127000" lvl="0" indent="0" algn="l" rtl="0">
              <a:lnSpc>
                <a:spcPct val="115000"/>
              </a:lnSpc>
              <a:spcBef>
                <a:spcPts val="0"/>
              </a:spcBef>
              <a:spcAft>
                <a:spcPts val="0"/>
              </a:spcAft>
              <a:buSzPts val="1600"/>
              <a:buNone/>
            </a:pPr>
            <a:endParaRPr lang="en-GB" sz="1400" b="1" dirty="0"/>
          </a:p>
        </p:txBody>
      </p:sp>
      <p:cxnSp>
        <p:nvCxnSpPr>
          <p:cNvPr id="136" name="Google Shape;136;p20"/>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3" name="Google Shape;62;p13">
            <a:extLst>
              <a:ext uri="{FF2B5EF4-FFF2-40B4-BE49-F238E27FC236}">
                <a16:creationId xmlns="" xmlns:a16="http://schemas.microsoft.com/office/drawing/2014/main" id="{EAFFB61F-6802-BB83-C4CB-5897ED09521D}"/>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5" name="Google Shape;64;p13">
            <a:extLst>
              <a:ext uri="{FF2B5EF4-FFF2-40B4-BE49-F238E27FC236}">
                <a16:creationId xmlns="" xmlns:a16="http://schemas.microsoft.com/office/drawing/2014/main" id="{5F9BB849-AEF9-6EF4-B943-1E8BF1BABF86}"/>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62/80</a:t>
            </a:r>
            <a:endParaRPr sz="1200" b="1" dirty="0">
              <a:solidFill>
                <a:schemeClr val="dk1"/>
              </a:solidFill>
            </a:endParaRPr>
          </a:p>
        </p:txBody>
      </p:sp>
      <p:sp>
        <p:nvSpPr>
          <p:cNvPr id="7" name="TextBox 6">
            <a:extLst>
              <a:ext uri="{FF2B5EF4-FFF2-40B4-BE49-F238E27FC236}">
                <a16:creationId xmlns="" xmlns:a16="http://schemas.microsoft.com/office/drawing/2014/main" id="{9CED9BFE-585E-B758-31D2-1D182A7FF490}"/>
              </a:ext>
            </a:extLst>
          </p:cNvPr>
          <p:cNvSpPr txBox="1"/>
          <p:nvPr/>
        </p:nvSpPr>
        <p:spPr>
          <a:xfrm>
            <a:off x="6673880" y="4808558"/>
            <a:ext cx="1328892" cy="523220"/>
          </a:xfrm>
          <a:prstGeom prst="rect">
            <a:avLst/>
          </a:prstGeom>
          <a:noFill/>
        </p:spPr>
        <p:txBody>
          <a:bodyPr wrap="square" rtlCol="0">
            <a:spAutoFit/>
          </a:bodyPr>
          <a:lstStyle/>
          <a:p>
            <a:r>
              <a:rPr lang="en-US" sz="14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4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4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4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8" name="Picture 7">
            <a:extLst>
              <a:ext uri="{FF2B5EF4-FFF2-40B4-BE49-F238E27FC236}">
                <a16:creationId xmlns="" xmlns:a16="http://schemas.microsoft.com/office/drawing/2014/main" id="{88CC73A3-5C8B-D363-EEC5-49F46DD7A85A}"/>
              </a:ext>
            </a:extLst>
          </p:cNvPr>
          <p:cNvPicPr>
            <a:picLocks noChangeAspect="1"/>
          </p:cNvPicPr>
          <p:nvPr/>
        </p:nvPicPr>
        <p:blipFill>
          <a:blip r:embed="rId3"/>
          <a:stretch>
            <a:fillRect/>
          </a:stretch>
        </p:blipFill>
        <p:spPr>
          <a:xfrm>
            <a:off x="86325" y="846175"/>
            <a:ext cx="8383800" cy="1570960"/>
          </a:xfrm>
          <a:prstGeom prst="rect">
            <a:avLst/>
          </a:prstGeom>
        </p:spPr>
      </p:pic>
      <p:pic>
        <p:nvPicPr>
          <p:cNvPr id="10" name="Picture 9">
            <a:extLst>
              <a:ext uri="{FF2B5EF4-FFF2-40B4-BE49-F238E27FC236}">
                <a16:creationId xmlns="" xmlns:a16="http://schemas.microsoft.com/office/drawing/2014/main" id="{D30F507C-B0F7-0619-2801-F0DF7B51B5D5}"/>
              </a:ext>
            </a:extLst>
          </p:cNvPr>
          <p:cNvPicPr>
            <a:picLocks noChangeAspect="1"/>
          </p:cNvPicPr>
          <p:nvPr/>
        </p:nvPicPr>
        <p:blipFill>
          <a:blip r:embed="rId4"/>
          <a:stretch>
            <a:fillRect/>
          </a:stretch>
        </p:blipFill>
        <p:spPr>
          <a:xfrm>
            <a:off x="78675" y="2811136"/>
            <a:ext cx="8441548" cy="1804496"/>
          </a:xfrm>
          <a:prstGeom prst="rect">
            <a:avLst/>
          </a:prstGeom>
        </p:spPr>
      </p:pic>
      <p:sp>
        <p:nvSpPr>
          <p:cNvPr id="11" name="TextBox 10">
            <a:extLst>
              <a:ext uri="{FF2B5EF4-FFF2-40B4-BE49-F238E27FC236}">
                <a16:creationId xmlns="" xmlns:a16="http://schemas.microsoft.com/office/drawing/2014/main" id="{E01F45CF-853E-434B-7185-58AF60F835A1}"/>
              </a:ext>
            </a:extLst>
          </p:cNvPr>
          <p:cNvSpPr txBox="1"/>
          <p:nvPr/>
        </p:nvSpPr>
        <p:spPr>
          <a:xfrm flipH="1">
            <a:off x="3937235" y="479898"/>
            <a:ext cx="3902504" cy="400110"/>
          </a:xfrm>
          <a:prstGeom prst="rect">
            <a:avLst/>
          </a:prstGeom>
          <a:noFill/>
        </p:spPr>
        <p:txBody>
          <a:bodyPr wrap="square" rtlCol="0">
            <a:spAutoFit/>
          </a:bodyPr>
          <a:lstStyle/>
          <a:p>
            <a:r>
              <a:rPr lang="en-US" sz="2000" dirty="0">
                <a:solidFill>
                  <a:schemeClr val="tx1"/>
                </a:solidFill>
                <a:latin typeface="Lucida Bright" panose="02040602050505020304" pitchFamily="18" charset="0"/>
              </a:rPr>
              <a:t>HEART DISEASE DATASET</a:t>
            </a:r>
            <a:endParaRPr lang="en-IN" sz="2000" dirty="0">
              <a:solidFill>
                <a:schemeClr val="tx1"/>
              </a:solidFill>
              <a:latin typeface="Lucida Bright" panose="02040602050505020304" pitchFamily="18" charset="0"/>
            </a:endParaRPr>
          </a:p>
        </p:txBody>
      </p:sp>
    </p:spTree>
    <p:extLst>
      <p:ext uri="{BB962C8B-B14F-4D97-AF65-F5344CB8AC3E}">
        <p14:creationId xmlns="" xmlns:p14="http://schemas.microsoft.com/office/powerpoint/2010/main" val="332794003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body" idx="1"/>
          </p:nvPr>
        </p:nvSpPr>
        <p:spPr>
          <a:xfrm>
            <a:off x="311700" y="443175"/>
            <a:ext cx="8520600" cy="398471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IN" dirty="0"/>
          </a:p>
          <a:p>
            <a:pPr marL="0" lvl="0" indent="0" algn="l" rtl="0">
              <a:spcBef>
                <a:spcPts val="1200"/>
              </a:spcBef>
              <a:spcAft>
                <a:spcPts val="0"/>
              </a:spcAft>
              <a:buNone/>
            </a:pPr>
            <a:endParaRPr lang="en-IN" dirty="0"/>
          </a:p>
          <a:p>
            <a:pPr marL="0" lvl="0" indent="0" algn="l" rtl="0">
              <a:spcBef>
                <a:spcPts val="1200"/>
              </a:spcBef>
              <a:spcAft>
                <a:spcPts val="0"/>
              </a:spcAft>
              <a:buNone/>
            </a:pPr>
            <a:endParaRPr lang="en-IN" dirty="0"/>
          </a:p>
          <a:p>
            <a:pPr marL="0" lvl="0" indent="0" algn="ctr" rtl="0">
              <a:spcBef>
                <a:spcPts val="1200"/>
              </a:spcBef>
              <a:spcAft>
                <a:spcPts val="1200"/>
              </a:spcAft>
              <a:buNone/>
            </a:pPr>
            <a:r>
              <a:rPr lang="en-IN" sz="3400" b="1" dirty="0">
                <a:latin typeface="Lucida Bright" panose="02040602050505020304" pitchFamily="18" charset="0"/>
              </a:rPr>
              <a:t>EXPERIMENTAL RESULTS</a:t>
            </a:r>
          </a:p>
          <a:p>
            <a:pPr marL="0" lvl="0" indent="0" algn="ctr" rtl="0">
              <a:spcBef>
                <a:spcPts val="1200"/>
              </a:spcBef>
              <a:spcAft>
                <a:spcPts val="1200"/>
              </a:spcAft>
              <a:buNone/>
            </a:pPr>
            <a:r>
              <a:rPr lang="en-IN" sz="3400" b="1" dirty="0">
                <a:latin typeface="Lucida Bright" panose="02040602050505020304" pitchFamily="18" charset="0"/>
              </a:rPr>
              <a:t>(HEART DISEASE)</a:t>
            </a:r>
          </a:p>
        </p:txBody>
      </p:sp>
      <p:cxnSp>
        <p:nvCxnSpPr>
          <p:cNvPr id="125" name="Google Shape;125;p19"/>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837C1063-3CC9-74FC-1207-F7B518D8C1C2}"/>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C13C41EB-ED72-915A-833D-6E7FADE5E862}"/>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1D284B56-4C7D-1B3F-4C05-78CAB7619FC7}"/>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63/80</a:t>
            </a:r>
            <a:endParaRPr sz="1200" b="1" dirty="0">
              <a:solidFill>
                <a:schemeClr val="dk1"/>
              </a:solidFill>
            </a:endParaRPr>
          </a:p>
        </p:txBody>
      </p:sp>
    </p:spTree>
    <p:extLst>
      <p:ext uri="{BB962C8B-B14F-4D97-AF65-F5344CB8AC3E}">
        <p14:creationId xmlns="" xmlns:p14="http://schemas.microsoft.com/office/powerpoint/2010/main" val="424672084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291846" y="317734"/>
            <a:ext cx="8520600" cy="504760"/>
          </a:xfrm>
          <a:prstGeom prst="rect">
            <a:avLst/>
          </a:prstGeom>
        </p:spPr>
        <p:txBody>
          <a:bodyPr spcFirstLastPara="1" wrap="square" lIns="91425" tIns="91425" rIns="91425" bIns="91425" anchor="t" anchorCtr="0">
            <a:normAutofit fontScale="90000"/>
          </a:bodyPr>
          <a:lstStyle/>
          <a:p>
            <a:r>
              <a:rPr lang="en-GB" dirty="0">
                <a:latin typeface="Lucida Bright" panose="02040602050505020304" pitchFamily="18" charset="0"/>
              </a:rPr>
              <a:t>DIFFERENT SPITTING</a:t>
            </a:r>
            <a:r>
              <a:rPr lang="en-GB" sz="2800" dirty="0"/>
              <a:t/>
            </a:r>
            <a:br>
              <a:rPr lang="en-GB" sz="2800" dirty="0"/>
            </a:br>
            <a:endParaRPr dirty="0"/>
          </a:p>
        </p:txBody>
      </p:sp>
      <p:cxnSp>
        <p:nvCxnSpPr>
          <p:cNvPr id="136" name="Google Shape;136;p20"/>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C0A669DA-D8E1-4A17-04F4-26043E13EEC8}"/>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5FEB6576-7301-5307-B3F0-F004ABA1966E}"/>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5" name="Google Shape;64;p13">
            <a:extLst>
              <a:ext uri="{FF2B5EF4-FFF2-40B4-BE49-F238E27FC236}">
                <a16:creationId xmlns="" xmlns:a16="http://schemas.microsoft.com/office/drawing/2014/main" id="{F05C6DCC-0386-0AB4-A890-F9544AE73D3D}"/>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64/80</a:t>
            </a:r>
            <a:endParaRPr sz="1200" b="1" dirty="0">
              <a:solidFill>
                <a:schemeClr val="dk1"/>
              </a:solidFill>
            </a:endParaRPr>
          </a:p>
        </p:txBody>
      </p:sp>
      <p:sp>
        <p:nvSpPr>
          <p:cNvPr id="6" name="TextBox 5">
            <a:extLst>
              <a:ext uri="{FF2B5EF4-FFF2-40B4-BE49-F238E27FC236}">
                <a16:creationId xmlns="" xmlns:a16="http://schemas.microsoft.com/office/drawing/2014/main" id="{30B199E8-2948-8DB0-F092-E4BD798F5FC7}"/>
              </a:ext>
            </a:extLst>
          </p:cNvPr>
          <p:cNvSpPr txBox="1"/>
          <p:nvPr/>
        </p:nvSpPr>
        <p:spPr>
          <a:xfrm>
            <a:off x="291846" y="4375583"/>
            <a:ext cx="2206939" cy="478849"/>
          </a:xfrm>
          <a:prstGeom prst="rect">
            <a:avLst/>
          </a:prstGeom>
          <a:noFill/>
        </p:spPr>
        <p:txBody>
          <a:bodyPr wrap="square" rtlCol="0">
            <a:spAutoFit/>
          </a:bodyPr>
          <a:lstStyle/>
          <a:p>
            <a:pPr>
              <a:lnSpc>
                <a:spcPct val="107000"/>
              </a:lnSpc>
            </a:pPr>
            <a:r>
              <a:rPr lang="en-IN" sz="800" b="1" dirty="0">
                <a:solidFill>
                  <a:schemeClr val="tx1"/>
                </a:solidFill>
                <a:effectLst/>
                <a:latin typeface="Lucida Bright" panose="02040602050505020304" pitchFamily="18" charset="0"/>
                <a:ea typeface="Arial" panose="020B0604020202020204" pitchFamily="34" charset="0"/>
              </a:rPr>
              <a:t>Updated Algorithm-1: </a:t>
            </a:r>
            <a:r>
              <a:rPr lang="en-IN" sz="800" b="1" dirty="0">
                <a:solidFill>
                  <a:schemeClr val="tx1"/>
                </a:solidFill>
                <a:latin typeface="Lucida Bright" panose="02040602050505020304" pitchFamily="18" charset="0"/>
                <a:ea typeface="Arial" panose="020B0604020202020204" pitchFamily="34" charset="0"/>
              </a:rPr>
              <a:t>Random Forest</a:t>
            </a:r>
            <a:endParaRPr lang="en-IN" sz="800" dirty="0">
              <a:solidFill>
                <a:schemeClr val="tx1"/>
              </a:solidFill>
              <a:effectLst/>
              <a:latin typeface="Lucida Bright" panose="02040602050505020304" pitchFamily="18" charset="0"/>
              <a:ea typeface="Calibri" panose="020F0502020204030204" pitchFamily="34" charset="0"/>
            </a:endParaRPr>
          </a:p>
          <a:p>
            <a:pPr>
              <a:lnSpc>
                <a:spcPct val="107000"/>
              </a:lnSpc>
            </a:pPr>
            <a:r>
              <a:rPr lang="en-IN" sz="800" b="1" dirty="0">
                <a:solidFill>
                  <a:schemeClr val="tx1"/>
                </a:solidFill>
                <a:effectLst/>
                <a:latin typeface="Lucida Bright" panose="02040602050505020304" pitchFamily="18" charset="0"/>
                <a:ea typeface="Arial" panose="020B0604020202020204" pitchFamily="34" charset="0"/>
              </a:rPr>
              <a:t>Best Split:</a:t>
            </a:r>
            <a:r>
              <a:rPr lang="en-IN" sz="800" b="1" dirty="0">
                <a:solidFill>
                  <a:schemeClr val="tx1"/>
                </a:solidFill>
                <a:effectLst/>
                <a:latin typeface="Lucida Bright" panose="02040602050505020304" pitchFamily="18" charset="0"/>
                <a:ea typeface="Roboto Serif"/>
                <a:cs typeface="Roboto Serif"/>
              </a:rPr>
              <a:t> </a:t>
            </a:r>
            <a:r>
              <a:rPr lang="en-IN" sz="800" dirty="0">
                <a:solidFill>
                  <a:schemeClr val="tx1"/>
                </a:solidFill>
                <a:effectLst/>
                <a:latin typeface="Lucida Bright" panose="02040602050505020304" pitchFamily="18" charset="0"/>
                <a:ea typeface="Roboto Serif"/>
                <a:cs typeface="Roboto Serif"/>
              </a:rPr>
              <a:t>Training 90%, Testing 10%</a:t>
            </a:r>
            <a:endParaRPr lang="en-IN" sz="800" dirty="0">
              <a:solidFill>
                <a:schemeClr val="tx1"/>
              </a:solidFill>
              <a:effectLst/>
              <a:latin typeface="Lucida Bright" panose="02040602050505020304" pitchFamily="18" charset="0"/>
              <a:ea typeface="Calibri" panose="020F0502020204030204" pitchFamily="34" charset="0"/>
            </a:endParaRPr>
          </a:p>
          <a:p>
            <a:endParaRPr lang="en-IN" sz="800" dirty="0">
              <a:solidFill>
                <a:schemeClr val="tx1"/>
              </a:solidFill>
              <a:latin typeface="Lucida Bright" panose="02040602050505020304" pitchFamily="18" charset="0"/>
            </a:endParaRPr>
          </a:p>
        </p:txBody>
      </p:sp>
      <p:sp>
        <p:nvSpPr>
          <p:cNvPr id="7" name="TextBox 6">
            <a:extLst>
              <a:ext uri="{FF2B5EF4-FFF2-40B4-BE49-F238E27FC236}">
                <a16:creationId xmlns="" xmlns:a16="http://schemas.microsoft.com/office/drawing/2014/main" id="{0061E4F2-83BB-EEB3-0ADA-C8CD11796A14}"/>
              </a:ext>
            </a:extLst>
          </p:cNvPr>
          <p:cNvSpPr txBox="1"/>
          <p:nvPr/>
        </p:nvSpPr>
        <p:spPr>
          <a:xfrm>
            <a:off x="2945218" y="4375583"/>
            <a:ext cx="2573079" cy="478849"/>
          </a:xfrm>
          <a:prstGeom prst="rect">
            <a:avLst/>
          </a:prstGeom>
          <a:noFill/>
        </p:spPr>
        <p:txBody>
          <a:bodyPr wrap="square" rtlCol="0">
            <a:spAutoFit/>
          </a:bodyPr>
          <a:lstStyle/>
          <a:p>
            <a:pPr>
              <a:lnSpc>
                <a:spcPct val="107000"/>
              </a:lnSpc>
            </a:pPr>
            <a:r>
              <a:rPr lang="en-IN" sz="800" b="1" dirty="0">
                <a:solidFill>
                  <a:schemeClr val="tx1"/>
                </a:solidFill>
                <a:effectLst/>
                <a:latin typeface="Lucida Bright" panose="02040602050505020304" pitchFamily="18" charset="0"/>
                <a:ea typeface="Arial" panose="020B0604020202020204" pitchFamily="34" charset="0"/>
              </a:rPr>
              <a:t>Updated Algorithm-2:</a:t>
            </a:r>
            <a:r>
              <a:rPr lang="en-IN" sz="800" dirty="0">
                <a:solidFill>
                  <a:schemeClr val="tx1"/>
                </a:solidFill>
                <a:effectLst/>
                <a:latin typeface="Lucida Bright" panose="02040602050505020304" pitchFamily="18" charset="0"/>
                <a:ea typeface="Arial" panose="020B0604020202020204" pitchFamily="34" charset="0"/>
              </a:rPr>
              <a:t> </a:t>
            </a:r>
            <a:r>
              <a:rPr lang="en-IN" sz="800" dirty="0">
                <a:solidFill>
                  <a:schemeClr val="tx1"/>
                </a:solidFill>
                <a:latin typeface="Lucida Bright" panose="02040602050505020304" pitchFamily="18" charset="0"/>
                <a:ea typeface="Arial" panose="020B0604020202020204" pitchFamily="34" charset="0"/>
              </a:rPr>
              <a:t>Random Forest</a:t>
            </a:r>
            <a:endParaRPr lang="en-IN" sz="800" dirty="0">
              <a:solidFill>
                <a:schemeClr val="tx1"/>
              </a:solidFill>
              <a:effectLst/>
              <a:latin typeface="Lucida Bright" panose="02040602050505020304" pitchFamily="18" charset="0"/>
              <a:ea typeface="Calibri" panose="020F0502020204030204" pitchFamily="34" charset="0"/>
            </a:endParaRPr>
          </a:p>
          <a:p>
            <a:pPr>
              <a:lnSpc>
                <a:spcPct val="107000"/>
              </a:lnSpc>
            </a:pPr>
            <a:r>
              <a:rPr lang="en-IN" sz="800" b="1" dirty="0">
                <a:solidFill>
                  <a:schemeClr val="tx1"/>
                </a:solidFill>
                <a:effectLst/>
                <a:latin typeface="Lucida Bright" panose="02040602050505020304" pitchFamily="18" charset="0"/>
                <a:ea typeface="Arial" panose="020B0604020202020204" pitchFamily="34" charset="0"/>
              </a:rPr>
              <a:t>Best Split:</a:t>
            </a:r>
            <a:r>
              <a:rPr lang="en-IN" sz="800" dirty="0">
                <a:solidFill>
                  <a:schemeClr val="tx1"/>
                </a:solidFill>
                <a:effectLst/>
                <a:latin typeface="Lucida Bright" panose="02040602050505020304" pitchFamily="18" charset="0"/>
                <a:ea typeface="Arial" panose="020B0604020202020204" pitchFamily="34" charset="0"/>
              </a:rPr>
              <a:t> </a:t>
            </a:r>
            <a:r>
              <a:rPr lang="en-IN" sz="800" dirty="0">
                <a:solidFill>
                  <a:schemeClr val="tx1"/>
                </a:solidFill>
                <a:effectLst/>
                <a:latin typeface="Lucida Bright" panose="02040602050505020304" pitchFamily="18" charset="0"/>
                <a:ea typeface="Roboto Serif"/>
                <a:cs typeface="Roboto Serif"/>
              </a:rPr>
              <a:t>Training 80%, Testing 20%</a:t>
            </a:r>
            <a:endParaRPr lang="en-IN" sz="800" dirty="0">
              <a:solidFill>
                <a:schemeClr val="tx1"/>
              </a:solidFill>
              <a:effectLst/>
              <a:latin typeface="Lucida Bright" panose="02040602050505020304" pitchFamily="18" charset="0"/>
              <a:ea typeface="Calibri" panose="020F0502020204030204" pitchFamily="34" charset="0"/>
            </a:endParaRPr>
          </a:p>
          <a:p>
            <a:endParaRPr lang="en-IN" sz="800" dirty="0">
              <a:solidFill>
                <a:schemeClr val="tx1"/>
              </a:solidFill>
              <a:latin typeface="Lucida Bright" panose="02040602050505020304" pitchFamily="18" charset="0"/>
            </a:endParaRPr>
          </a:p>
        </p:txBody>
      </p:sp>
      <p:sp>
        <p:nvSpPr>
          <p:cNvPr id="11" name="TextBox 10">
            <a:extLst>
              <a:ext uri="{FF2B5EF4-FFF2-40B4-BE49-F238E27FC236}">
                <a16:creationId xmlns="" xmlns:a16="http://schemas.microsoft.com/office/drawing/2014/main" id="{2A91E1A0-3834-06D7-2448-5E14899F9D27}"/>
              </a:ext>
            </a:extLst>
          </p:cNvPr>
          <p:cNvSpPr txBox="1"/>
          <p:nvPr/>
        </p:nvSpPr>
        <p:spPr>
          <a:xfrm>
            <a:off x="5840313" y="4380106"/>
            <a:ext cx="2881423" cy="478849"/>
          </a:xfrm>
          <a:prstGeom prst="rect">
            <a:avLst/>
          </a:prstGeom>
          <a:noFill/>
        </p:spPr>
        <p:txBody>
          <a:bodyPr wrap="square" rtlCol="0">
            <a:spAutoFit/>
          </a:bodyPr>
          <a:lstStyle/>
          <a:p>
            <a:pPr>
              <a:lnSpc>
                <a:spcPct val="107000"/>
              </a:lnSpc>
            </a:pPr>
            <a:r>
              <a:rPr lang="en-IN" sz="800" b="1" dirty="0">
                <a:solidFill>
                  <a:schemeClr val="tx1"/>
                </a:solidFill>
                <a:effectLst/>
                <a:latin typeface="Lucida Bright" panose="02040602050505020304" pitchFamily="18" charset="0"/>
                <a:ea typeface="Arial" panose="020B0604020202020204" pitchFamily="34" charset="0"/>
              </a:rPr>
              <a:t>Updated Algorithm-3:</a:t>
            </a:r>
            <a:r>
              <a:rPr lang="en-IN" sz="800" dirty="0">
                <a:solidFill>
                  <a:schemeClr val="tx1"/>
                </a:solidFill>
                <a:effectLst/>
                <a:latin typeface="Lucida Bright" panose="02040602050505020304" pitchFamily="18" charset="0"/>
                <a:ea typeface="Arial" panose="020B0604020202020204" pitchFamily="34" charset="0"/>
              </a:rPr>
              <a:t> </a:t>
            </a:r>
            <a:r>
              <a:rPr lang="en-IN" sz="800" dirty="0">
                <a:solidFill>
                  <a:schemeClr val="tx1"/>
                </a:solidFill>
                <a:latin typeface="Lucida Bright" panose="02040602050505020304" pitchFamily="18" charset="0"/>
                <a:ea typeface="Arial" panose="020B0604020202020204" pitchFamily="34" charset="0"/>
              </a:rPr>
              <a:t>Bagging</a:t>
            </a:r>
            <a:endParaRPr lang="en-IN" sz="800" dirty="0">
              <a:solidFill>
                <a:schemeClr val="tx1"/>
              </a:solidFill>
              <a:effectLst/>
              <a:latin typeface="Lucida Bright" panose="02040602050505020304" pitchFamily="18" charset="0"/>
              <a:ea typeface="Calibri" panose="020F0502020204030204" pitchFamily="34" charset="0"/>
            </a:endParaRPr>
          </a:p>
          <a:p>
            <a:pPr>
              <a:lnSpc>
                <a:spcPct val="107000"/>
              </a:lnSpc>
            </a:pPr>
            <a:r>
              <a:rPr lang="en-IN" sz="800" b="1" dirty="0">
                <a:solidFill>
                  <a:schemeClr val="tx1"/>
                </a:solidFill>
                <a:effectLst/>
                <a:latin typeface="Lucida Bright" panose="02040602050505020304" pitchFamily="18" charset="0"/>
                <a:ea typeface="Arial" panose="020B0604020202020204" pitchFamily="34" charset="0"/>
              </a:rPr>
              <a:t>Best Split:</a:t>
            </a:r>
            <a:r>
              <a:rPr lang="en-IN" sz="800" dirty="0">
                <a:solidFill>
                  <a:schemeClr val="tx1"/>
                </a:solidFill>
                <a:effectLst/>
                <a:latin typeface="Lucida Bright" panose="02040602050505020304" pitchFamily="18" charset="0"/>
                <a:ea typeface="Arial" panose="020B0604020202020204" pitchFamily="34" charset="0"/>
              </a:rPr>
              <a:t> </a:t>
            </a:r>
            <a:r>
              <a:rPr lang="en-IN" sz="800" dirty="0">
                <a:solidFill>
                  <a:schemeClr val="tx1"/>
                </a:solidFill>
                <a:effectLst/>
                <a:latin typeface="Lucida Bright" panose="02040602050505020304" pitchFamily="18" charset="0"/>
                <a:ea typeface="Roboto Serif"/>
                <a:cs typeface="Roboto Serif"/>
              </a:rPr>
              <a:t>Training 75%, Testing 25%</a:t>
            </a:r>
            <a:endParaRPr lang="en-IN" sz="800" dirty="0">
              <a:solidFill>
                <a:schemeClr val="tx1"/>
              </a:solidFill>
              <a:effectLst/>
              <a:latin typeface="Lucida Bright" panose="02040602050505020304" pitchFamily="18" charset="0"/>
              <a:ea typeface="Calibri" panose="020F0502020204030204" pitchFamily="34" charset="0"/>
            </a:endParaRPr>
          </a:p>
          <a:p>
            <a:endParaRPr lang="en-IN" sz="800" dirty="0">
              <a:solidFill>
                <a:schemeClr val="tx1"/>
              </a:solidFill>
              <a:latin typeface="Lucida Bright" panose="02040602050505020304" pitchFamily="18" charset="0"/>
            </a:endParaRPr>
          </a:p>
        </p:txBody>
      </p:sp>
      <p:pic>
        <p:nvPicPr>
          <p:cNvPr id="9" name="Picture 8">
            <a:extLst>
              <a:ext uri="{FF2B5EF4-FFF2-40B4-BE49-F238E27FC236}">
                <a16:creationId xmlns="" xmlns:a16="http://schemas.microsoft.com/office/drawing/2014/main" id="{9B3DC15A-A2AF-3A5A-1889-D09E0FC4CECD}"/>
              </a:ext>
            </a:extLst>
          </p:cNvPr>
          <p:cNvPicPr>
            <a:picLocks noChangeAspect="1"/>
          </p:cNvPicPr>
          <p:nvPr/>
        </p:nvPicPr>
        <p:blipFill>
          <a:blip r:embed="rId3"/>
          <a:stretch>
            <a:fillRect/>
          </a:stretch>
        </p:blipFill>
        <p:spPr>
          <a:xfrm>
            <a:off x="157648" y="1017724"/>
            <a:ext cx="4781202" cy="3260705"/>
          </a:xfrm>
          <a:prstGeom prst="rect">
            <a:avLst/>
          </a:prstGeom>
        </p:spPr>
      </p:pic>
      <p:pic>
        <p:nvPicPr>
          <p:cNvPr id="1026" name="Picture 2">
            <a:extLst>
              <a:ext uri="{FF2B5EF4-FFF2-40B4-BE49-F238E27FC236}">
                <a16:creationId xmlns="" xmlns:a16="http://schemas.microsoft.com/office/drawing/2014/main" id="{7F339347-182B-28D4-5BCC-FBFDE2819661}"/>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083212" y="1046939"/>
            <a:ext cx="3867838" cy="30996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3761952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GB" dirty="0">
                <a:latin typeface="Lucida Bright" panose="02040602050505020304" pitchFamily="18" charset="0"/>
              </a:rPr>
              <a:t>DIFFERENT CROSS-VALIDATION</a:t>
            </a:r>
            <a:r>
              <a:rPr lang="en-GB" sz="2800" dirty="0"/>
              <a:t/>
            </a:r>
            <a:br>
              <a:rPr lang="en-GB" sz="2800" dirty="0"/>
            </a:br>
            <a:endParaRPr dirty="0"/>
          </a:p>
        </p:txBody>
      </p:sp>
      <p:cxnSp>
        <p:nvCxnSpPr>
          <p:cNvPr id="136" name="Google Shape;136;p20"/>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C0A669DA-D8E1-4A17-04F4-26043E13EEC8}"/>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5" name="Google Shape;62;p13">
            <a:extLst>
              <a:ext uri="{FF2B5EF4-FFF2-40B4-BE49-F238E27FC236}">
                <a16:creationId xmlns="" xmlns:a16="http://schemas.microsoft.com/office/drawing/2014/main" id="{C8A1E6A7-5DB1-E0C7-F7BA-CE1794BE385F}"/>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6" name="Google Shape;64;p13">
            <a:extLst>
              <a:ext uri="{FF2B5EF4-FFF2-40B4-BE49-F238E27FC236}">
                <a16:creationId xmlns="" xmlns:a16="http://schemas.microsoft.com/office/drawing/2014/main" id="{CB29BD5A-A260-1F57-07F3-C5D7DDBC17A5}"/>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65/80</a:t>
            </a:r>
            <a:endParaRPr sz="1200" b="1" dirty="0">
              <a:solidFill>
                <a:schemeClr val="dk1"/>
              </a:solidFill>
            </a:endParaRPr>
          </a:p>
        </p:txBody>
      </p:sp>
      <p:sp>
        <p:nvSpPr>
          <p:cNvPr id="8" name="TextBox 7">
            <a:extLst>
              <a:ext uri="{FF2B5EF4-FFF2-40B4-BE49-F238E27FC236}">
                <a16:creationId xmlns="" xmlns:a16="http://schemas.microsoft.com/office/drawing/2014/main" id="{E75E7F10-33FE-995E-E05F-BE863597C15C}"/>
              </a:ext>
            </a:extLst>
          </p:cNvPr>
          <p:cNvSpPr txBox="1"/>
          <p:nvPr/>
        </p:nvSpPr>
        <p:spPr>
          <a:xfrm>
            <a:off x="118225" y="4164324"/>
            <a:ext cx="1988503" cy="584775"/>
          </a:xfrm>
          <a:prstGeom prst="rect">
            <a:avLst/>
          </a:prstGeom>
          <a:noFill/>
        </p:spPr>
        <p:txBody>
          <a:bodyPr wrap="square" rtlCol="0">
            <a:spAutoFit/>
          </a:bodyPr>
          <a:lstStyle/>
          <a:p>
            <a:r>
              <a:rPr lang="en-GB" sz="800" dirty="0">
                <a:solidFill>
                  <a:schemeClr val="tx1"/>
                </a:solidFill>
                <a:latin typeface="Lucida Bright" panose="02040602050505020304" pitchFamily="18" charset="0"/>
              </a:rPr>
              <a:t>Updated Algorithm1: Random Forest</a:t>
            </a:r>
          </a:p>
          <a:p>
            <a:r>
              <a:rPr lang="en-GB" sz="800" dirty="0">
                <a:solidFill>
                  <a:schemeClr val="tx1"/>
                </a:solidFill>
                <a:latin typeface="Lucida Bright" panose="02040602050505020304" pitchFamily="18" charset="0"/>
              </a:rPr>
              <a:t>Best Split: Training 90%, Testing 10%</a:t>
            </a:r>
          </a:p>
          <a:p>
            <a:r>
              <a:rPr lang="en-GB" sz="800" dirty="0">
                <a:solidFill>
                  <a:schemeClr val="tx1"/>
                </a:solidFill>
                <a:latin typeface="Lucida Bright" panose="02040602050505020304" pitchFamily="18" charset="0"/>
              </a:rPr>
              <a:t>Best CV: Stratified K-Fold</a:t>
            </a:r>
            <a:endParaRPr lang="en-IN" sz="800" dirty="0">
              <a:solidFill>
                <a:schemeClr val="tx1"/>
              </a:solidFill>
              <a:latin typeface="Lucida Bright" panose="02040602050505020304" pitchFamily="18" charset="0"/>
            </a:endParaRPr>
          </a:p>
        </p:txBody>
      </p:sp>
      <p:sp>
        <p:nvSpPr>
          <p:cNvPr id="9" name="TextBox 8">
            <a:extLst>
              <a:ext uri="{FF2B5EF4-FFF2-40B4-BE49-F238E27FC236}">
                <a16:creationId xmlns="" xmlns:a16="http://schemas.microsoft.com/office/drawing/2014/main" id="{11FA8A7B-8239-7B45-083F-C18FF90FB2D7}"/>
              </a:ext>
            </a:extLst>
          </p:cNvPr>
          <p:cNvSpPr txBox="1"/>
          <p:nvPr/>
        </p:nvSpPr>
        <p:spPr>
          <a:xfrm>
            <a:off x="2106728" y="4164324"/>
            <a:ext cx="2853347" cy="610552"/>
          </a:xfrm>
          <a:prstGeom prst="rect">
            <a:avLst/>
          </a:prstGeom>
          <a:noFill/>
        </p:spPr>
        <p:txBody>
          <a:bodyPr wrap="square" rtlCol="0">
            <a:spAutoFit/>
          </a:bodyPr>
          <a:lstStyle/>
          <a:p>
            <a:pPr>
              <a:lnSpc>
                <a:spcPct val="107000"/>
              </a:lnSpc>
            </a:pPr>
            <a:r>
              <a:rPr lang="en-IN" sz="800" dirty="0">
                <a:solidFill>
                  <a:schemeClr val="tx1"/>
                </a:solidFill>
                <a:latin typeface="Lucida Bright" panose="02040602050505020304" pitchFamily="18" charset="0"/>
              </a:rPr>
              <a:t>Updated Algorithm2: Gradient Boost</a:t>
            </a:r>
          </a:p>
          <a:p>
            <a:pPr>
              <a:lnSpc>
                <a:spcPct val="107000"/>
              </a:lnSpc>
            </a:pPr>
            <a:r>
              <a:rPr lang="en-IN" sz="800" dirty="0">
                <a:solidFill>
                  <a:schemeClr val="tx1"/>
                </a:solidFill>
                <a:latin typeface="Lucida Bright" panose="02040602050505020304" pitchFamily="18" charset="0"/>
              </a:rPr>
              <a:t>Best Split: Training 80%, Testing 20%	 </a:t>
            </a:r>
          </a:p>
          <a:p>
            <a:pPr>
              <a:lnSpc>
                <a:spcPct val="107000"/>
              </a:lnSpc>
            </a:pPr>
            <a:r>
              <a:rPr lang="en-IN" sz="800" dirty="0">
                <a:solidFill>
                  <a:schemeClr val="tx1"/>
                </a:solidFill>
                <a:latin typeface="Lucida Bright" panose="02040602050505020304" pitchFamily="18" charset="0"/>
              </a:rPr>
              <a:t>Best CV: Stratified K-Fold</a:t>
            </a:r>
          </a:p>
          <a:p>
            <a:endParaRPr lang="en-IN" sz="800" dirty="0">
              <a:latin typeface="Lucida Bright" panose="02040602050505020304" pitchFamily="18" charset="0"/>
            </a:endParaRPr>
          </a:p>
        </p:txBody>
      </p:sp>
      <p:sp>
        <p:nvSpPr>
          <p:cNvPr id="10" name="TextBox 9">
            <a:extLst>
              <a:ext uri="{FF2B5EF4-FFF2-40B4-BE49-F238E27FC236}">
                <a16:creationId xmlns="" xmlns:a16="http://schemas.microsoft.com/office/drawing/2014/main" id="{78708EED-1C42-C641-3A4E-599A0BFC625D}"/>
              </a:ext>
            </a:extLst>
          </p:cNvPr>
          <p:cNvSpPr txBox="1"/>
          <p:nvPr/>
        </p:nvSpPr>
        <p:spPr>
          <a:xfrm>
            <a:off x="5433236" y="4250803"/>
            <a:ext cx="3136605" cy="461665"/>
          </a:xfrm>
          <a:prstGeom prst="rect">
            <a:avLst/>
          </a:prstGeom>
          <a:noFill/>
        </p:spPr>
        <p:txBody>
          <a:bodyPr wrap="square" rtlCol="0">
            <a:spAutoFit/>
          </a:bodyPr>
          <a:lstStyle/>
          <a:p>
            <a:r>
              <a:rPr lang="en-IN" sz="800" dirty="0">
                <a:solidFill>
                  <a:schemeClr val="tx1"/>
                </a:solidFill>
                <a:latin typeface="Lucida Bright" panose="02040602050505020304" pitchFamily="18" charset="0"/>
              </a:rPr>
              <a:t>Updated Algorithm3: Bagging</a:t>
            </a:r>
          </a:p>
          <a:p>
            <a:r>
              <a:rPr lang="en-IN" sz="800" dirty="0">
                <a:solidFill>
                  <a:schemeClr val="tx1"/>
                </a:solidFill>
                <a:latin typeface="Lucida Bright" panose="02040602050505020304" pitchFamily="18" charset="0"/>
              </a:rPr>
              <a:t>Best Split: Training 75%, Testing 25%		 </a:t>
            </a:r>
          </a:p>
          <a:p>
            <a:r>
              <a:rPr lang="en-IN" sz="800" dirty="0">
                <a:solidFill>
                  <a:schemeClr val="tx1"/>
                </a:solidFill>
                <a:latin typeface="Lucida Bright" panose="02040602050505020304" pitchFamily="18" charset="0"/>
              </a:rPr>
              <a:t>Best CV: K-Fold</a:t>
            </a:r>
          </a:p>
        </p:txBody>
      </p:sp>
      <p:pic>
        <p:nvPicPr>
          <p:cNvPr id="7" name="Picture 6">
            <a:extLst>
              <a:ext uri="{FF2B5EF4-FFF2-40B4-BE49-F238E27FC236}">
                <a16:creationId xmlns="" xmlns:a16="http://schemas.microsoft.com/office/drawing/2014/main" id="{2F2BCE67-27A0-54BB-20D0-DAED8E4A9C8A}"/>
              </a:ext>
            </a:extLst>
          </p:cNvPr>
          <p:cNvPicPr>
            <a:picLocks noChangeAspect="1"/>
          </p:cNvPicPr>
          <p:nvPr/>
        </p:nvPicPr>
        <p:blipFill>
          <a:blip r:embed="rId3"/>
          <a:stretch>
            <a:fillRect/>
          </a:stretch>
        </p:blipFill>
        <p:spPr>
          <a:xfrm>
            <a:off x="575796" y="1070568"/>
            <a:ext cx="4180501" cy="3040912"/>
          </a:xfrm>
          <a:prstGeom prst="rect">
            <a:avLst/>
          </a:prstGeom>
        </p:spPr>
      </p:pic>
      <p:pic>
        <p:nvPicPr>
          <p:cNvPr id="11" name="Picture 2">
            <a:extLst>
              <a:ext uri="{FF2B5EF4-FFF2-40B4-BE49-F238E27FC236}">
                <a16:creationId xmlns="" xmlns:a16="http://schemas.microsoft.com/office/drawing/2014/main" id="{411F3DE2-2B07-3F6A-E43A-D98ADCBC641E}"/>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158562" y="1063556"/>
            <a:ext cx="3517605" cy="304792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214561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11700" y="176934"/>
            <a:ext cx="8520600" cy="572700"/>
          </a:xfrm>
          <a:prstGeom prst="rect">
            <a:avLst/>
          </a:prstGeom>
        </p:spPr>
        <p:txBody>
          <a:bodyPr spcFirstLastPara="1" wrap="square" lIns="91425" tIns="91425" rIns="91425" bIns="91425" anchor="t" anchorCtr="0">
            <a:normAutofit fontScale="90000"/>
          </a:bodyPr>
          <a:lstStyle/>
          <a:p>
            <a:r>
              <a:rPr lang="en-GB" dirty="0">
                <a:latin typeface="Lucida Bright" panose="02040602050505020304" pitchFamily="18" charset="0"/>
              </a:rPr>
              <a:t>DIFFERENT FEATURE-SELECTION</a:t>
            </a:r>
            <a:r>
              <a:rPr lang="en-GB" sz="2800" dirty="0"/>
              <a:t/>
            </a:r>
            <a:br>
              <a:rPr lang="en-GB" sz="2800" dirty="0"/>
            </a:br>
            <a:endParaRPr dirty="0"/>
          </a:p>
        </p:txBody>
      </p:sp>
      <p:cxnSp>
        <p:nvCxnSpPr>
          <p:cNvPr id="136" name="Google Shape;136;p20"/>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C0A669DA-D8E1-4A17-04F4-26043E13EEC8}"/>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DB74401B-F95A-1730-872B-0A3188D7A893}"/>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58C39F9D-32FC-07A5-CCB5-E07591FC32DB}"/>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66/80</a:t>
            </a:r>
            <a:endParaRPr sz="1200" b="1" dirty="0">
              <a:solidFill>
                <a:schemeClr val="dk1"/>
              </a:solidFill>
            </a:endParaRPr>
          </a:p>
        </p:txBody>
      </p:sp>
      <p:sp>
        <p:nvSpPr>
          <p:cNvPr id="6" name="TextBox 5">
            <a:extLst>
              <a:ext uri="{FF2B5EF4-FFF2-40B4-BE49-F238E27FC236}">
                <a16:creationId xmlns="" xmlns:a16="http://schemas.microsoft.com/office/drawing/2014/main" id="{710F1AC2-1812-5A5A-EA14-D42C30B417EC}"/>
              </a:ext>
            </a:extLst>
          </p:cNvPr>
          <p:cNvSpPr txBox="1"/>
          <p:nvPr/>
        </p:nvSpPr>
        <p:spPr>
          <a:xfrm>
            <a:off x="429425" y="4040372"/>
            <a:ext cx="2316458" cy="707886"/>
          </a:xfrm>
          <a:prstGeom prst="rect">
            <a:avLst/>
          </a:prstGeom>
          <a:noFill/>
        </p:spPr>
        <p:txBody>
          <a:bodyPr wrap="square" rtlCol="0">
            <a:spAutoFit/>
          </a:bodyPr>
          <a:lstStyle/>
          <a:p>
            <a:r>
              <a:rPr lang="en-GB" sz="800" dirty="0">
                <a:solidFill>
                  <a:schemeClr val="tx1"/>
                </a:solidFill>
                <a:latin typeface="Lucida Bright" panose="02040602050505020304" pitchFamily="18" charset="0"/>
              </a:rPr>
              <a:t>Updated Algorithm1: Random Forest</a:t>
            </a:r>
          </a:p>
          <a:p>
            <a:r>
              <a:rPr lang="en-GB" sz="800" dirty="0">
                <a:solidFill>
                  <a:schemeClr val="tx1"/>
                </a:solidFill>
                <a:latin typeface="Lucida Bright" panose="02040602050505020304" pitchFamily="18" charset="0"/>
              </a:rPr>
              <a:t>Best Split: Training 90%, Testing 10%</a:t>
            </a:r>
          </a:p>
          <a:p>
            <a:r>
              <a:rPr lang="en-GB" sz="800" dirty="0">
                <a:solidFill>
                  <a:schemeClr val="tx1"/>
                </a:solidFill>
                <a:latin typeface="Lucida Bright" panose="02040602050505020304" pitchFamily="18" charset="0"/>
              </a:rPr>
              <a:t>Best CV: Stratified K-Fold</a:t>
            </a:r>
            <a:endParaRPr lang="en-IN" sz="800" dirty="0">
              <a:solidFill>
                <a:schemeClr val="tx1"/>
              </a:solidFill>
              <a:latin typeface="Lucida Bright" panose="02040602050505020304" pitchFamily="18" charset="0"/>
            </a:endParaRPr>
          </a:p>
          <a:p>
            <a:r>
              <a:rPr lang="en-GB" sz="800" dirty="0">
                <a:solidFill>
                  <a:schemeClr val="tx1"/>
                </a:solidFill>
                <a:latin typeface="Lucida Bright" panose="02040602050505020304" pitchFamily="18" charset="0"/>
              </a:rPr>
              <a:t>Best Feature selection: Mutual Information Classifier</a:t>
            </a:r>
            <a:endParaRPr lang="en-IN" sz="800" dirty="0">
              <a:solidFill>
                <a:schemeClr val="tx1"/>
              </a:solidFill>
              <a:latin typeface="Lucida Bright" panose="02040602050505020304" pitchFamily="18" charset="0"/>
            </a:endParaRPr>
          </a:p>
        </p:txBody>
      </p:sp>
      <p:sp>
        <p:nvSpPr>
          <p:cNvPr id="7" name="TextBox 6">
            <a:extLst>
              <a:ext uri="{FF2B5EF4-FFF2-40B4-BE49-F238E27FC236}">
                <a16:creationId xmlns="" xmlns:a16="http://schemas.microsoft.com/office/drawing/2014/main" id="{E41F43B1-F844-F633-4F89-0781AAAB4C13}"/>
              </a:ext>
            </a:extLst>
          </p:cNvPr>
          <p:cNvSpPr txBox="1"/>
          <p:nvPr/>
        </p:nvSpPr>
        <p:spPr>
          <a:xfrm>
            <a:off x="2860157" y="4026897"/>
            <a:ext cx="2837713" cy="610552"/>
          </a:xfrm>
          <a:prstGeom prst="rect">
            <a:avLst/>
          </a:prstGeom>
          <a:noFill/>
        </p:spPr>
        <p:txBody>
          <a:bodyPr wrap="square" rtlCol="0">
            <a:spAutoFit/>
          </a:bodyPr>
          <a:lstStyle/>
          <a:p>
            <a:pPr>
              <a:lnSpc>
                <a:spcPct val="107000"/>
              </a:lnSpc>
            </a:pPr>
            <a:r>
              <a:rPr lang="en-IN" sz="800" dirty="0">
                <a:solidFill>
                  <a:schemeClr val="tx1"/>
                </a:solidFill>
                <a:latin typeface="Lucida Bright" panose="02040602050505020304" pitchFamily="18" charset="0"/>
              </a:rPr>
              <a:t>Updated Algorithm2: Gradient Boost</a:t>
            </a:r>
          </a:p>
          <a:p>
            <a:pPr>
              <a:lnSpc>
                <a:spcPct val="107000"/>
              </a:lnSpc>
            </a:pPr>
            <a:r>
              <a:rPr lang="en-IN" sz="800" dirty="0">
                <a:solidFill>
                  <a:schemeClr val="tx1"/>
                </a:solidFill>
                <a:latin typeface="Lucida Bright" panose="02040602050505020304" pitchFamily="18" charset="0"/>
              </a:rPr>
              <a:t>Best Split: Training 80%, Testing 20%	 </a:t>
            </a:r>
          </a:p>
          <a:p>
            <a:pPr>
              <a:lnSpc>
                <a:spcPct val="107000"/>
              </a:lnSpc>
            </a:pPr>
            <a:r>
              <a:rPr lang="en-IN" sz="800" dirty="0">
                <a:solidFill>
                  <a:schemeClr val="tx1"/>
                </a:solidFill>
                <a:latin typeface="Lucida Bright" panose="02040602050505020304" pitchFamily="18" charset="0"/>
              </a:rPr>
              <a:t>Best CV: Stratified K-Fold</a:t>
            </a:r>
          </a:p>
          <a:p>
            <a:r>
              <a:rPr lang="en-GB" sz="800" dirty="0">
                <a:solidFill>
                  <a:schemeClr val="tx1"/>
                </a:solidFill>
                <a:latin typeface="Lucida Bright" panose="02040602050505020304" pitchFamily="18" charset="0"/>
              </a:rPr>
              <a:t>Best Feature selection: Mutual Information Classifier</a:t>
            </a:r>
            <a:endParaRPr lang="en-IN" sz="800" dirty="0">
              <a:solidFill>
                <a:schemeClr val="tx1"/>
              </a:solidFill>
              <a:latin typeface="Lucida Bright" panose="02040602050505020304" pitchFamily="18" charset="0"/>
            </a:endParaRPr>
          </a:p>
        </p:txBody>
      </p:sp>
      <p:sp>
        <p:nvSpPr>
          <p:cNvPr id="8" name="TextBox 7">
            <a:extLst>
              <a:ext uri="{FF2B5EF4-FFF2-40B4-BE49-F238E27FC236}">
                <a16:creationId xmlns="" xmlns:a16="http://schemas.microsoft.com/office/drawing/2014/main" id="{B584D90F-89C5-197E-2C97-460966F62634}"/>
              </a:ext>
            </a:extLst>
          </p:cNvPr>
          <p:cNvSpPr txBox="1"/>
          <p:nvPr/>
        </p:nvSpPr>
        <p:spPr>
          <a:xfrm>
            <a:off x="5812146" y="4038558"/>
            <a:ext cx="2344991" cy="707886"/>
          </a:xfrm>
          <a:prstGeom prst="rect">
            <a:avLst/>
          </a:prstGeom>
          <a:noFill/>
        </p:spPr>
        <p:txBody>
          <a:bodyPr wrap="square" rtlCol="0">
            <a:spAutoFit/>
          </a:bodyPr>
          <a:lstStyle/>
          <a:p>
            <a:r>
              <a:rPr lang="en-IN" sz="800" dirty="0">
                <a:solidFill>
                  <a:schemeClr val="tx1"/>
                </a:solidFill>
                <a:latin typeface="Lucida Bright" panose="02040602050505020304" pitchFamily="18" charset="0"/>
              </a:rPr>
              <a:t>Updated Algorithm3: Bagging</a:t>
            </a:r>
          </a:p>
          <a:p>
            <a:r>
              <a:rPr lang="en-IN" sz="800" dirty="0">
                <a:solidFill>
                  <a:schemeClr val="tx1"/>
                </a:solidFill>
                <a:latin typeface="Lucida Bright" panose="02040602050505020304" pitchFamily="18" charset="0"/>
              </a:rPr>
              <a:t>Best Split: Training 75%, Testing 25%	 </a:t>
            </a:r>
          </a:p>
          <a:p>
            <a:r>
              <a:rPr lang="en-IN" sz="800" dirty="0">
                <a:solidFill>
                  <a:schemeClr val="tx1"/>
                </a:solidFill>
                <a:latin typeface="Lucida Bright" panose="02040602050505020304" pitchFamily="18" charset="0"/>
              </a:rPr>
              <a:t>Best CV: K-Fold</a:t>
            </a:r>
          </a:p>
          <a:p>
            <a:r>
              <a:rPr lang="en-GB" sz="800" dirty="0">
                <a:solidFill>
                  <a:schemeClr val="tx1"/>
                </a:solidFill>
                <a:latin typeface="Lucida Bright" panose="02040602050505020304" pitchFamily="18" charset="0"/>
              </a:rPr>
              <a:t>Best Feature selection: Mutual Information Classifier</a:t>
            </a:r>
            <a:endParaRPr lang="en-IN" sz="800" dirty="0">
              <a:solidFill>
                <a:schemeClr val="tx1"/>
              </a:solidFill>
              <a:latin typeface="Lucida Bright" panose="02040602050505020304" pitchFamily="18" charset="0"/>
            </a:endParaRPr>
          </a:p>
        </p:txBody>
      </p:sp>
      <p:pic>
        <p:nvPicPr>
          <p:cNvPr id="10" name="Picture 9">
            <a:extLst>
              <a:ext uri="{FF2B5EF4-FFF2-40B4-BE49-F238E27FC236}">
                <a16:creationId xmlns="" xmlns:a16="http://schemas.microsoft.com/office/drawing/2014/main" id="{4370FE13-8F16-8AAC-F5A8-FD276DFE9A66}"/>
              </a:ext>
            </a:extLst>
          </p:cNvPr>
          <p:cNvPicPr>
            <a:picLocks noChangeAspect="1"/>
          </p:cNvPicPr>
          <p:nvPr/>
        </p:nvPicPr>
        <p:blipFill>
          <a:blip r:embed="rId3"/>
          <a:stretch>
            <a:fillRect/>
          </a:stretch>
        </p:blipFill>
        <p:spPr>
          <a:xfrm>
            <a:off x="465320" y="928577"/>
            <a:ext cx="4318933" cy="3022842"/>
          </a:xfrm>
          <a:prstGeom prst="rect">
            <a:avLst/>
          </a:prstGeom>
        </p:spPr>
      </p:pic>
      <p:pic>
        <p:nvPicPr>
          <p:cNvPr id="11" name="Picture 2">
            <a:extLst>
              <a:ext uri="{FF2B5EF4-FFF2-40B4-BE49-F238E27FC236}">
                <a16:creationId xmlns="" xmlns:a16="http://schemas.microsoft.com/office/drawing/2014/main" id="{B90C9850-4BB8-A98D-A5C1-918D874202F4}"/>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996523" y="1494679"/>
            <a:ext cx="3771202" cy="20669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7497450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11700" y="306367"/>
            <a:ext cx="8520600" cy="572700"/>
          </a:xfrm>
          <a:prstGeom prst="rect">
            <a:avLst/>
          </a:prstGeom>
        </p:spPr>
        <p:txBody>
          <a:bodyPr spcFirstLastPara="1" wrap="square" lIns="91425" tIns="91425" rIns="91425" bIns="91425" anchor="t" anchorCtr="0">
            <a:normAutofit fontScale="90000"/>
          </a:bodyPr>
          <a:lstStyle/>
          <a:p>
            <a:r>
              <a:rPr lang="en-GB" dirty="0">
                <a:latin typeface="Lucida Bright" panose="02040602050505020304" pitchFamily="18" charset="0"/>
              </a:rPr>
              <a:t>DIFFERENT HYPERPARAMETER-TUNING</a:t>
            </a:r>
            <a:r>
              <a:rPr lang="en-GB" sz="2800" dirty="0">
                <a:latin typeface="Lucida Bright" panose="02040602050505020304" pitchFamily="18" charset="0"/>
              </a:rPr>
              <a:t/>
            </a:r>
            <a:br>
              <a:rPr lang="en-GB" sz="2800" dirty="0">
                <a:latin typeface="Lucida Bright" panose="02040602050505020304" pitchFamily="18" charset="0"/>
              </a:rPr>
            </a:br>
            <a:endParaRPr dirty="0">
              <a:latin typeface="Lucida Bright" panose="02040602050505020304" pitchFamily="18" charset="0"/>
            </a:endParaRPr>
          </a:p>
        </p:txBody>
      </p:sp>
      <p:cxnSp>
        <p:nvCxnSpPr>
          <p:cNvPr id="136" name="Google Shape;136;p20"/>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C0A669DA-D8E1-4A17-04F4-26043E13EEC8}"/>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B1EA3A0C-2066-1B75-7DF3-99C7275B5441}"/>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5C00A801-4C18-2D9A-11C2-AF67C05DFDBB}"/>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67/80</a:t>
            </a:r>
            <a:endParaRPr sz="1200" b="1" dirty="0">
              <a:solidFill>
                <a:schemeClr val="dk1"/>
              </a:solidFill>
            </a:endParaRPr>
          </a:p>
        </p:txBody>
      </p:sp>
      <p:sp>
        <p:nvSpPr>
          <p:cNvPr id="5" name="TextBox 4">
            <a:extLst>
              <a:ext uri="{FF2B5EF4-FFF2-40B4-BE49-F238E27FC236}">
                <a16:creationId xmlns="" xmlns:a16="http://schemas.microsoft.com/office/drawing/2014/main" id="{1D3B5D8F-CA97-780B-AA1E-0E7986454DE6}"/>
              </a:ext>
            </a:extLst>
          </p:cNvPr>
          <p:cNvSpPr txBox="1"/>
          <p:nvPr/>
        </p:nvSpPr>
        <p:spPr>
          <a:xfrm>
            <a:off x="192950" y="4030064"/>
            <a:ext cx="2891846" cy="707886"/>
          </a:xfrm>
          <a:prstGeom prst="rect">
            <a:avLst/>
          </a:prstGeom>
          <a:noFill/>
        </p:spPr>
        <p:txBody>
          <a:bodyPr wrap="square" rtlCol="0">
            <a:spAutoFit/>
          </a:bodyPr>
          <a:lstStyle/>
          <a:p>
            <a:r>
              <a:rPr lang="en-GB" sz="800" dirty="0">
                <a:solidFill>
                  <a:schemeClr val="tx1"/>
                </a:solidFill>
                <a:latin typeface="Lucida Bright" panose="02040602050505020304" pitchFamily="18" charset="0"/>
              </a:rPr>
              <a:t>Updated Algorithm: Random Forest</a:t>
            </a:r>
          </a:p>
          <a:p>
            <a:r>
              <a:rPr lang="en-GB" sz="800" dirty="0">
                <a:solidFill>
                  <a:schemeClr val="tx1"/>
                </a:solidFill>
                <a:latin typeface="Lucida Bright" panose="02040602050505020304" pitchFamily="18" charset="0"/>
              </a:rPr>
              <a:t>Best Split: Training 90%, Testing 10%	 </a:t>
            </a:r>
          </a:p>
          <a:p>
            <a:r>
              <a:rPr lang="en-GB" sz="800" dirty="0">
                <a:solidFill>
                  <a:schemeClr val="tx1"/>
                </a:solidFill>
                <a:latin typeface="Lucida Bright" panose="02040602050505020304" pitchFamily="18" charset="0"/>
              </a:rPr>
              <a:t>Best CV: Holdout	</a:t>
            </a:r>
          </a:p>
          <a:p>
            <a:r>
              <a:rPr lang="en-GB" sz="800" dirty="0">
                <a:solidFill>
                  <a:schemeClr val="tx1"/>
                </a:solidFill>
                <a:latin typeface="Lucida Bright" panose="02040602050505020304" pitchFamily="18" charset="0"/>
              </a:rPr>
              <a:t>Best Feature selection: Chi-Square	 </a:t>
            </a:r>
          </a:p>
          <a:p>
            <a:r>
              <a:rPr lang="en-GB" sz="800" dirty="0">
                <a:solidFill>
                  <a:schemeClr val="tx1"/>
                </a:solidFill>
                <a:latin typeface="Lucida Bright" panose="02040602050505020304" pitchFamily="18" charset="0"/>
              </a:rPr>
              <a:t>Best Model Optimization: Randomized Search</a:t>
            </a:r>
            <a:endParaRPr lang="en-IN" sz="800" dirty="0">
              <a:solidFill>
                <a:schemeClr val="tx1"/>
              </a:solidFill>
              <a:latin typeface="Lucida Bright" panose="02040602050505020304" pitchFamily="18" charset="0"/>
            </a:endParaRPr>
          </a:p>
        </p:txBody>
      </p:sp>
      <p:pic>
        <p:nvPicPr>
          <p:cNvPr id="4098" name="Picture 2">
            <a:extLst>
              <a:ext uri="{FF2B5EF4-FFF2-40B4-BE49-F238E27FC236}">
                <a16:creationId xmlns="" xmlns:a16="http://schemas.microsoft.com/office/drawing/2014/main" id="{21E71535-B1E5-9F9D-CB71-5051EB1C63D9}"/>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101376" y="1385334"/>
            <a:ext cx="3849674" cy="2514600"/>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a:extLst>
              <a:ext uri="{FF2B5EF4-FFF2-40B4-BE49-F238E27FC236}">
                <a16:creationId xmlns="" xmlns:a16="http://schemas.microsoft.com/office/drawing/2014/main" id="{CF9221BF-89F5-94B0-41B2-2F61377CEF69}"/>
              </a:ext>
            </a:extLst>
          </p:cNvPr>
          <p:cNvPicPr>
            <a:picLocks noChangeAspect="1"/>
          </p:cNvPicPr>
          <p:nvPr/>
        </p:nvPicPr>
        <p:blipFill>
          <a:blip r:embed="rId4"/>
          <a:stretch>
            <a:fillRect/>
          </a:stretch>
        </p:blipFill>
        <p:spPr>
          <a:xfrm>
            <a:off x="257651" y="879067"/>
            <a:ext cx="4657588" cy="3150997"/>
          </a:xfrm>
          <a:prstGeom prst="rect">
            <a:avLst/>
          </a:prstGeom>
        </p:spPr>
      </p:pic>
    </p:spTree>
    <p:extLst>
      <p:ext uri="{BB962C8B-B14F-4D97-AF65-F5344CB8AC3E}">
        <p14:creationId xmlns="" xmlns:p14="http://schemas.microsoft.com/office/powerpoint/2010/main" val="9687908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11700" y="306868"/>
            <a:ext cx="8520600" cy="572700"/>
          </a:xfrm>
          <a:prstGeom prst="rect">
            <a:avLst/>
          </a:prstGeom>
        </p:spPr>
        <p:txBody>
          <a:bodyPr spcFirstLastPara="1" wrap="square" lIns="91425" tIns="91425" rIns="91425" bIns="91425" anchor="t" anchorCtr="0">
            <a:normAutofit fontScale="90000"/>
          </a:bodyPr>
          <a:lstStyle/>
          <a:p>
            <a:r>
              <a:rPr lang="en-GB" sz="2800" dirty="0">
                <a:latin typeface="Lucida Bright" panose="02040602050505020304" pitchFamily="18" charset="0"/>
              </a:rPr>
              <a:t>RETRIEVE BEST MODEL</a:t>
            </a:r>
            <a:r>
              <a:rPr lang="en-GB" sz="2800" dirty="0"/>
              <a:t/>
            </a:r>
            <a:br>
              <a:rPr lang="en-GB" sz="2800" dirty="0"/>
            </a:br>
            <a:endParaRPr dirty="0"/>
          </a:p>
        </p:txBody>
      </p:sp>
      <p:cxnSp>
        <p:nvCxnSpPr>
          <p:cNvPr id="136" name="Google Shape;136;p20"/>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C0A669DA-D8E1-4A17-04F4-26043E13EEC8}"/>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936E84F4-0BE9-0166-4C62-318BFE0C95B9}"/>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5" name="Google Shape;64;p13">
            <a:extLst>
              <a:ext uri="{FF2B5EF4-FFF2-40B4-BE49-F238E27FC236}">
                <a16:creationId xmlns="" xmlns:a16="http://schemas.microsoft.com/office/drawing/2014/main" id="{9CCE7407-BF80-920E-920B-3B3F1840D425}"/>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68/80</a:t>
            </a:r>
            <a:endParaRPr sz="1200" b="1" dirty="0">
              <a:solidFill>
                <a:schemeClr val="dk1"/>
              </a:solidFill>
            </a:endParaRPr>
          </a:p>
        </p:txBody>
      </p:sp>
      <p:pic>
        <p:nvPicPr>
          <p:cNvPr id="5122" name="Picture 2">
            <a:extLst>
              <a:ext uri="{FF2B5EF4-FFF2-40B4-BE49-F238E27FC236}">
                <a16:creationId xmlns="" xmlns:a16="http://schemas.microsoft.com/office/drawing/2014/main" id="{25BD9837-3D32-E2FA-6E03-6F644626ACFE}"/>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72000" y="964084"/>
            <a:ext cx="4412185" cy="368075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824F64ED-A60A-641A-4D1A-686E67BE4C46}"/>
              </a:ext>
            </a:extLst>
          </p:cNvPr>
          <p:cNvPicPr>
            <a:picLocks noChangeAspect="1"/>
          </p:cNvPicPr>
          <p:nvPr/>
        </p:nvPicPr>
        <p:blipFill>
          <a:blip r:embed="rId4"/>
          <a:stretch>
            <a:fillRect/>
          </a:stretch>
        </p:blipFill>
        <p:spPr>
          <a:xfrm>
            <a:off x="85060" y="964084"/>
            <a:ext cx="4323907" cy="3680750"/>
          </a:xfrm>
          <a:prstGeom prst="rect">
            <a:avLst/>
          </a:prstGeom>
        </p:spPr>
      </p:pic>
    </p:spTree>
    <p:extLst>
      <p:ext uri="{BB962C8B-B14F-4D97-AF65-F5344CB8AC3E}">
        <p14:creationId xmlns="" xmlns:p14="http://schemas.microsoft.com/office/powerpoint/2010/main" val="420563932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11700" y="254701"/>
            <a:ext cx="8520600" cy="572700"/>
          </a:xfrm>
          <a:prstGeom prst="rect">
            <a:avLst/>
          </a:prstGeom>
        </p:spPr>
        <p:txBody>
          <a:bodyPr spcFirstLastPara="1" wrap="square" lIns="91425" tIns="91425" rIns="91425" bIns="91425" anchor="t" anchorCtr="0">
            <a:normAutofit fontScale="90000"/>
          </a:bodyPr>
          <a:lstStyle/>
          <a:p>
            <a:r>
              <a:rPr lang="en-GB" sz="2800" dirty="0">
                <a:latin typeface="Lucida Bright" panose="02040602050505020304" pitchFamily="18" charset="0"/>
              </a:rPr>
              <a:t>RETRIEVE </a:t>
            </a:r>
            <a:r>
              <a:rPr lang="en-GB" dirty="0">
                <a:latin typeface="Lucida Bright" panose="02040602050505020304" pitchFamily="18" charset="0"/>
              </a:rPr>
              <a:t>FEDERATED_BASED </a:t>
            </a:r>
            <a:r>
              <a:rPr lang="en-GB" sz="2800" dirty="0">
                <a:latin typeface="Lucida Bright" panose="02040602050505020304" pitchFamily="18" charset="0"/>
              </a:rPr>
              <a:t>BEST MODEL</a:t>
            </a:r>
            <a:br>
              <a:rPr lang="en-GB" sz="2800" dirty="0">
                <a:latin typeface="Lucida Bright" panose="02040602050505020304" pitchFamily="18" charset="0"/>
              </a:rPr>
            </a:br>
            <a:endParaRPr dirty="0">
              <a:latin typeface="Lucida Bright" panose="02040602050505020304" pitchFamily="18" charset="0"/>
            </a:endParaRPr>
          </a:p>
        </p:txBody>
      </p:sp>
      <p:cxnSp>
        <p:nvCxnSpPr>
          <p:cNvPr id="136" name="Google Shape;136;p20"/>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C0A669DA-D8E1-4A17-04F4-26043E13EEC8}"/>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94BCE0EC-7B69-D8C1-1E14-98340C9D2817}"/>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8" name="Google Shape;64;p13">
            <a:extLst>
              <a:ext uri="{FF2B5EF4-FFF2-40B4-BE49-F238E27FC236}">
                <a16:creationId xmlns="" xmlns:a16="http://schemas.microsoft.com/office/drawing/2014/main" id="{76B5F50D-3142-F1E7-2C7A-1D16F78677C9}"/>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69/80</a:t>
            </a:r>
            <a:endParaRPr sz="1200" b="1" dirty="0">
              <a:solidFill>
                <a:schemeClr val="dk1"/>
              </a:solidFill>
            </a:endParaRPr>
          </a:p>
        </p:txBody>
      </p:sp>
      <p:pic>
        <p:nvPicPr>
          <p:cNvPr id="6" name="Picture 5">
            <a:extLst>
              <a:ext uri="{FF2B5EF4-FFF2-40B4-BE49-F238E27FC236}">
                <a16:creationId xmlns="" xmlns:a16="http://schemas.microsoft.com/office/drawing/2014/main" id="{2997EA8D-E4ED-3445-2EB7-5C15E8D293C0}"/>
              </a:ext>
            </a:extLst>
          </p:cNvPr>
          <p:cNvPicPr>
            <a:picLocks noChangeAspect="1"/>
          </p:cNvPicPr>
          <p:nvPr/>
        </p:nvPicPr>
        <p:blipFill>
          <a:blip r:embed="rId3"/>
          <a:stretch>
            <a:fillRect/>
          </a:stretch>
        </p:blipFill>
        <p:spPr>
          <a:xfrm>
            <a:off x="51227" y="978388"/>
            <a:ext cx="4670998" cy="3584724"/>
          </a:xfrm>
          <a:prstGeom prst="rect">
            <a:avLst/>
          </a:prstGeom>
        </p:spPr>
      </p:pic>
      <p:pic>
        <p:nvPicPr>
          <p:cNvPr id="6146" name="Picture 2">
            <a:extLst>
              <a:ext uri="{FF2B5EF4-FFF2-40B4-BE49-F238E27FC236}">
                <a16:creationId xmlns="" xmlns:a16="http://schemas.microsoft.com/office/drawing/2014/main" id="{9AADD7C0-F4AE-FDB2-0B43-DD9EE6D1A709}"/>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836500" y="1122925"/>
            <a:ext cx="4228825" cy="32956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0401274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solidFill>
                  <a:srgbClr val="FFFF00"/>
                </a:solidFill>
                <a:latin typeface="Lucida Bright" panose="02040602050505020304" pitchFamily="18" charset="0"/>
              </a:rPr>
              <a:t>FEDERATED LEARNING</a:t>
            </a:r>
            <a:endParaRPr u="sng" dirty="0">
              <a:solidFill>
                <a:srgbClr val="FFFF00"/>
              </a:solidFill>
              <a:latin typeface="Lucida Bright" panose="02040602050505020304" pitchFamily="18" charset="0"/>
            </a:endParaRPr>
          </a:p>
        </p:txBody>
      </p:sp>
      <p:sp>
        <p:nvSpPr>
          <p:cNvPr id="135" name="Google Shape;135;p20"/>
          <p:cNvSpPr txBox="1">
            <a:spLocks noGrp="1"/>
          </p:cNvSpPr>
          <p:nvPr>
            <p:ph type="body" idx="1"/>
          </p:nvPr>
        </p:nvSpPr>
        <p:spPr>
          <a:xfrm>
            <a:off x="259148" y="1162985"/>
            <a:ext cx="8520600" cy="34164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GB" sz="1600" dirty="0">
                <a:latin typeface="Lucida Bright" panose="02040602050505020304" pitchFamily="18" charset="0"/>
              </a:rPr>
              <a:t>Collaborative Machine Learning without Centralized Training</a:t>
            </a:r>
            <a:endParaRPr sz="400" dirty="0">
              <a:latin typeface="Lucida Bright" panose="02040602050505020304" pitchFamily="18" charset="0"/>
            </a:endParaRPr>
          </a:p>
          <a:p>
            <a:pPr marL="0" lvl="0" indent="0" algn="l" rtl="0">
              <a:lnSpc>
                <a:spcPct val="115000"/>
              </a:lnSpc>
              <a:spcBef>
                <a:spcPts val="0"/>
              </a:spcBef>
              <a:spcAft>
                <a:spcPts val="0"/>
              </a:spcAft>
              <a:buNone/>
            </a:pPr>
            <a:r>
              <a:rPr lang="en-GB" sz="1600" dirty="0">
                <a:latin typeface="Lucida Bright" panose="02040602050505020304" pitchFamily="18" charset="0"/>
              </a:rPr>
              <a:t>Data.</a:t>
            </a:r>
            <a:endParaRPr sz="1600" dirty="0">
              <a:latin typeface="Lucida Bright" panose="02040602050505020304" pitchFamily="18" charset="0"/>
            </a:endParaRPr>
          </a:p>
          <a:p>
            <a:pPr marL="0" lvl="0" indent="0" algn="l" rtl="0">
              <a:lnSpc>
                <a:spcPct val="115000"/>
              </a:lnSpc>
              <a:spcBef>
                <a:spcPts val="0"/>
              </a:spcBef>
              <a:spcAft>
                <a:spcPts val="0"/>
              </a:spcAft>
              <a:buNone/>
            </a:pPr>
            <a:endParaRPr sz="1600" dirty="0">
              <a:latin typeface="Lucida Bright" panose="02040602050505020304" pitchFamily="18" charset="0"/>
            </a:endParaRPr>
          </a:p>
          <a:p>
            <a:pPr marL="0" lvl="0" indent="0" algn="l" rtl="0">
              <a:lnSpc>
                <a:spcPct val="115000"/>
              </a:lnSpc>
              <a:spcBef>
                <a:spcPts val="0"/>
              </a:spcBef>
              <a:spcAft>
                <a:spcPts val="0"/>
              </a:spcAft>
              <a:buNone/>
            </a:pPr>
            <a:endParaRPr sz="1600" dirty="0">
              <a:latin typeface="Lucida Bright" panose="02040602050505020304" pitchFamily="18" charset="0"/>
            </a:endParaRPr>
          </a:p>
          <a:p>
            <a:pPr marL="0" lvl="0" indent="0" algn="l" rtl="0">
              <a:lnSpc>
                <a:spcPct val="115000"/>
              </a:lnSpc>
              <a:spcBef>
                <a:spcPts val="0"/>
              </a:spcBef>
              <a:spcAft>
                <a:spcPts val="0"/>
              </a:spcAft>
              <a:buNone/>
            </a:pPr>
            <a:r>
              <a:rPr lang="en-GB" sz="1600" dirty="0">
                <a:latin typeface="Lucida Bright" panose="02040602050505020304" pitchFamily="18" charset="0"/>
              </a:rPr>
              <a:t>Key Features :</a:t>
            </a:r>
            <a:endParaRPr sz="1600" dirty="0">
              <a:latin typeface="Lucida Bright" panose="02040602050505020304" pitchFamily="18" charset="0"/>
            </a:endParaRPr>
          </a:p>
          <a:p>
            <a:pPr marL="457200" lvl="0" indent="-330200" algn="l" rtl="0">
              <a:lnSpc>
                <a:spcPct val="115000"/>
              </a:lnSpc>
              <a:spcBef>
                <a:spcPts val="0"/>
              </a:spcBef>
              <a:spcAft>
                <a:spcPts val="0"/>
              </a:spcAft>
              <a:buSzPts val="1600"/>
              <a:buChar char="●"/>
            </a:pPr>
            <a:r>
              <a:rPr lang="en-GB" sz="1600" dirty="0">
                <a:latin typeface="Lucida Bright" panose="02040602050505020304" pitchFamily="18" charset="0"/>
              </a:rPr>
              <a:t>Privacy and Security</a:t>
            </a:r>
            <a:endParaRPr sz="1600" dirty="0">
              <a:latin typeface="Lucida Bright" panose="02040602050505020304" pitchFamily="18" charset="0"/>
            </a:endParaRPr>
          </a:p>
          <a:p>
            <a:pPr marL="457200" lvl="0" indent="-330200" algn="l" rtl="0">
              <a:lnSpc>
                <a:spcPct val="115000"/>
              </a:lnSpc>
              <a:spcBef>
                <a:spcPts val="0"/>
              </a:spcBef>
              <a:spcAft>
                <a:spcPts val="0"/>
              </a:spcAft>
              <a:buSzPts val="1600"/>
              <a:buChar char="●"/>
            </a:pPr>
            <a:r>
              <a:rPr lang="en-GB" sz="1600" dirty="0">
                <a:latin typeface="Lucida Bright" panose="02040602050505020304" pitchFamily="18" charset="0"/>
              </a:rPr>
              <a:t>Collaborative Learning</a:t>
            </a:r>
            <a:endParaRPr sz="1600" dirty="0">
              <a:latin typeface="Lucida Bright" panose="02040602050505020304" pitchFamily="18" charset="0"/>
            </a:endParaRPr>
          </a:p>
          <a:p>
            <a:pPr marL="457200" lvl="0" indent="-330200" algn="l" rtl="0">
              <a:lnSpc>
                <a:spcPct val="115000"/>
              </a:lnSpc>
              <a:spcBef>
                <a:spcPts val="0"/>
              </a:spcBef>
              <a:spcAft>
                <a:spcPts val="0"/>
              </a:spcAft>
              <a:buSzPts val="1600"/>
              <a:buChar char="●"/>
            </a:pPr>
            <a:r>
              <a:rPr lang="en-GB" sz="1600" dirty="0">
                <a:latin typeface="Lucida Bright" panose="02040602050505020304" pitchFamily="18" charset="0"/>
              </a:rPr>
              <a:t>Robustness</a:t>
            </a:r>
            <a:endParaRPr sz="1600" dirty="0">
              <a:latin typeface="Lucida Bright" panose="02040602050505020304" pitchFamily="18" charset="0"/>
            </a:endParaRPr>
          </a:p>
          <a:p>
            <a:pPr marL="457200" lvl="0" indent="-330200" algn="l" rtl="0">
              <a:lnSpc>
                <a:spcPct val="115000"/>
              </a:lnSpc>
              <a:spcBef>
                <a:spcPts val="0"/>
              </a:spcBef>
              <a:spcAft>
                <a:spcPts val="0"/>
              </a:spcAft>
              <a:buSzPts val="1600"/>
              <a:buChar char="●"/>
            </a:pPr>
            <a:r>
              <a:rPr lang="en-GB" sz="1600" dirty="0">
                <a:latin typeface="Lucida Bright" panose="02040602050505020304" pitchFamily="18" charset="0"/>
              </a:rPr>
              <a:t>Personalization</a:t>
            </a:r>
            <a:endParaRPr sz="1600" dirty="0">
              <a:latin typeface="Lucida Bright" panose="02040602050505020304" pitchFamily="18" charset="0"/>
            </a:endParaRPr>
          </a:p>
          <a:p>
            <a:pPr marL="457200" lvl="0" indent="0" algn="l" rtl="0">
              <a:lnSpc>
                <a:spcPct val="115000"/>
              </a:lnSpc>
              <a:spcBef>
                <a:spcPts val="0"/>
              </a:spcBef>
              <a:spcAft>
                <a:spcPts val="0"/>
              </a:spcAft>
              <a:buNone/>
            </a:pPr>
            <a:endParaRPr sz="1600" dirty="0">
              <a:latin typeface="Lucida Bright" panose="02040602050505020304" pitchFamily="18" charset="0"/>
            </a:endParaRPr>
          </a:p>
        </p:txBody>
      </p:sp>
      <p:pic>
        <p:nvPicPr>
          <p:cNvPr id="141" name="Google Shape;141;p20"/>
          <p:cNvPicPr preferRelativeResize="0"/>
          <p:nvPr/>
        </p:nvPicPr>
        <p:blipFill>
          <a:blip r:embed="rId3">
            <a:alphaModFix/>
          </a:blip>
          <a:stretch>
            <a:fillRect/>
          </a:stretch>
        </p:blipFill>
        <p:spPr>
          <a:xfrm>
            <a:off x="6607651" y="1069562"/>
            <a:ext cx="2457674" cy="3571925"/>
          </a:xfrm>
          <a:prstGeom prst="rect">
            <a:avLst/>
          </a:prstGeom>
          <a:noFill/>
          <a:ln>
            <a:noFill/>
          </a:ln>
        </p:spPr>
      </p:pic>
      <p:grpSp>
        <p:nvGrpSpPr>
          <p:cNvPr id="4" name="Group 3">
            <a:extLst>
              <a:ext uri="{FF2B5EF4-FFF2-40B4-BE49-F238E27FC236}">
                <a16:creationId xmlns="" xmlns:a16="http://schemas.microsoft.com/office/drawing/2014/main" id="{030688A3-22FB-742F-1CE7-20A0608ED725}"/>
              </a:ext>
            </a:extLst>
          </p:cNvPr>
          <p:cNvGrpSpPr/>
          <p:nvPr/>
        </p:nvGrpSpPr>
        <p:grpSpPr>
          <a:xfrm>
            <a:off x="311700" y="4714100"/>
            <a:ext cx="8753625" cy="553968"/>
            <a:chOff x="311700" y="4714100"/>
            <a:chExt cx="8753625" cy="553968"/>
          </a:xfrm>
        </p:grpSpPr>
        <p:cxnSp>
          <p:nvCxnSpPr>
            <p:cNvPr id="5" name="Google Shape;136;p20">
              <a:extLst>
                <a:ext uri="{FF2B5EF4-FFF2-40B4-BE49-F238E27FC236}">
                  <a16:creationId xmlns="" xmlns:a16="http://schemas.microsoft.com/office/drawing/2014/main" id="{D8E47AB4-5D2F-A41C-C40B-020ECB52986F}"/>
                </a:ext>
              </a:extLst>
            </p:cNvPr>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6" name="Google Shape;63;p13">
              <a:extLst>
                <a:ext uri="{FF2B5EF4-FFF2-40B4-BE49-F238E27FC236}">
                  <a16:creationId xmlns="" xmlns:a16="http://schemas.microsoft.com/office/drawing/2014/main" id="{B4D86F21-C6A3-E4A4-71DD-8FC83E349594}"/>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7" name="Google Shape;62;p13">
              <a:extLst>
                <a:ext uri="{FF2B5EF4-FFF2-40B4-BE49-F238E27FC236}">
                  <a16:creationId xmlns="" xmlns:a16="http://schemas.microsoft.com/office/drawing/2014/main" id="{58E5740B-FCF1-204F-7E86-94D89C550F91}"/>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8" name="Google Shape;64;p13">
              <a:extLst>
                <a:ext uri="{FF2B5EF4-FFF2-40B4-BE49-F238E27FC236}">
                  <a16:creationId xmlns="" xmlns:a16="http://schemas.microsoft.com/office/drawing/2014/main" id="{43F9931F-5062-A070-8568-ED4FCE4ECAC0}"/>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7/80</a:t>
              </a:r>
              <a:endParaRPr sz="1200" b="1" dirty="0">
                <a:solidFill>
                  <a:schemeClr val="dk1"/>
                </a:solidFill>
              </a:endParaRPr>
            </a:p>
          </p:txBody>
        </p:sp>
      </p:grpSp>
    </p:spTree>
    <p:extLst>
      <p:ext uri="{BB962C8B-B14F-4D97-AF65-F5344CB8AC3E}">
        <p14:creationId xmlns="" xmlns:p14="http://schemas.microsoft.com/office/powerpoint/2010/main" val="297338755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TIME COMPARISON</a:t>
            </a:r>
            <a:endParaRPr dirty="0"/>
          </a:p>
        </p:txBody>
      </p:sp>
      <p:sp>
        <p:nvSpPr>
          <p:cNvPr id="135" name="Google Shape;135;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27000" lvl="0" indent="0" algn="l" rtl="0">
              <a:lnSpc>
                <a:spcPct val="115000"/>
              </a:lnSpc>
              <a:spcBef>
                <a:spcPts val="0"/>
              </a:spcBef>
              <a:spcAft>
                <a:spcPts val="0"/>
              </a:spcAft>
              <a:buSzPts val="1600"/>
              <a:buNone/>
            </a:pPr>
            <a:endParaRPr lang="en-GB" sz="1100" dirty="0">
              <a:solidFill>
                <a:schemeClr val="dk1"/>
              </a:solidFill>
              <a:latin typeface="+mn-lt"/>
              <a:ea typeface="+mn-ea"/>
              <a:cs typeface="+mn-cs"/>
            </a:endParaRPr>
          </a:p>
        </p:txBody>
      </p:sp>
      <p:cxnSp>
        <p:nvCxnSpPr>
          <p:cNvPr id="136" name="Google Shape;136;p20"/>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pic>
        <p:nvPicPr>
          <p:cNvPr id="4" name="Picture 3">
            <a:extLst>
              <a:ext uri="{FF2B5EF4-FFF2-40B4-BE49-F238E27FC236}">
                <a16:creationId xmlns="" xmlns:a16="http://schemas.microsoft.com/office/drawing/2014/main" id="{088EB3CE-71BD-3D8A-6A0D-2F1C821790FB}"/>
              </a:ext>
            </a:extLst>
          </p:cNvPr>
          <p:cNvPicPr>
            <a:picLocks noChangeAspect="1"/>
          </p:cNvPicPr>
          <p:nvPr/>
        </p:nvPicPr>
        <p:blipFill>
          <a:blip r:embed="rId3"/>
          <a:stretch>
            <a:fillRect/>
          </a:stretch>
        </p:blipFill>
        <p:spPr>
          <a:xfrm>
            <a:off x="5337544" y="1948184"/>
            <a:ext cx="3309598" cy="2505182"/>
          </a:xfrm>
          <a:prstGeom prst="rect">
            <a:avLst/>
          </a:prstGeom>
        </p:spPr>
      </p:pic>
      <p:graphicFrame>
        <p:nvGraphicFramePr>
          <p:cNvPr id="6" name="Table 5">
            <a:extLst>
              <a:ext uri="{FF2B5EF4-FFF2-40B4-BE49-F238E27FC236}">
                <a16:creationId xmlns="" xmlns:a16="http://schemas.microsoft.com/office/drawing/2014/main" id="{670888E3-6F02-A7A5-8FE4-0AE4788AA0E9}"/>
              </a:ext>
            </a:extLst>
          </p:cNvPr>
          <p:cNvGraphicFramePr>
            <a:graphicFrameLocks noGrp="1"/>
          </p:cNvGraphicFramePr>
          <p:nvPr/>
        </p:nvGraphicFramePr>
        <p:xfrm>
          <a:off x="5337544" y="1162950"/>
          <a:ext cx="3309598" cy="576544"/>
        </p:xfrm>
        <a:graphic>
          <a:graphicData uri="http://schemas.openxmlformats.org/drawingml/2006/table">
            <a:tbl>
              <a:tblPr firstRow="1" firstCol="1" bandRow="1">
                <a:tableStyleId>{5C22544A-7EE6-4342-B048-85BDC9FD1C3A}</a:tableStyleId>
              </a:tblPr>
              <a:tblGrid>
                <a:gridCol w="1654799">
                  <a:extLst>
                    <a:ext uri="{9D8B030D-6E8A-4147-A177-3AD203B41FA5}">
                      <a16:colId xmlns="" xmlns:a16="http://schemas.microsoft.com/office/drawing/2014/main" val="1088209301"/>
                    </a:ext>
                  </a:extLst>
                </a:gridCol>
                <a:gridCol w="1654799">
                  <a:extLst>
                    <a:ext uri="{9D8B030D-6E8A-4147-A177-3AD203B41FA5}">
                      <a16:colId xmlns="" xmlns:a16="http://schemas.microsoft.com/office/drawing/2014/main" val="4033780300"/>
                    </a:ext>
                  </a:extLst>
                </a:gridCol>
              </a:tblGrid>
              <a:tr h="187864">
                <a:tc>
                  <a:txBody>
                    <a:bodyPr/>
                    <a:lstStyle/>
                    <a:p>
                      <a:pPr algn="ctr">
                        <a:lnSpc>
                          <a:spcPct val="115000"/>
                        </a:lnSpc>
                        <a:spcAft>
                          <a:spcPts val="1000"/>
                        </a:spcAft>
                      </a:pPr>
                      <a:r>
                        <a:rPr lang="en-IN" sz="1000" dirty="0">
                          <a:solidFill>
                            <a:schemeClr val="tx1"/>
                          </a:solidFill>
                          <a:effectLst/>
                        </a:rPr>
                        <a:t>Train Time</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000">
                          <a:solidFill>
                            <a:schemeClr val="tx1"/>
                          </a:solidFill>
                          <a:effectLst/>
                        </a:rPr>
                        <a:t>Test Time</a:t>
                      </a:r>
                      <a:endParaRPr lang="en-IN"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2317198658"/>
                  </a:ext>
                </a:extLst>
              </a:tr>
              <a:tr h="388680">
                <a:tc>
                  <a:txBody>
                    <a:bodyPr/>
                    <a:lstStyle/>
                    <a:p>
                      <a:pPr algn="ctr">
                        <a:lnSpc>
                          <a:spcPct val="115000"/>
                        </a:lnSpc>
                        <a:spcAft>
                          <a:spcPts val="1000"/>
                        </a:spcAft>
                      </a:pPr>
                      <a:r>
                        <a:rPr lang="en-IN" sz="1000" dirty="0">
                          <a:solidFill>
                            <a:schemeClr val="tx1"/>
                          </a:solidFill>
                          <a:effectLst/>
                        </a:rPr>
                        <a:t>4.659842158789654 seconds</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1000" dirty="0">
                          <a:solidFill>
                            <a:schemeClr val="tx1"/>
                          </a:solidFill>
                          <a:effectLst/>
                        </a:rPr>
                        <a:t>0.0148596457812459 seconds</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solidFill>
                  </a:tcPr>
                </a:tc>
                <a:extLst>
                  <a:ext uri="{0D108BD9-81ED-4DB2-BD59-A6C34878D82A}">
                    <a16:rowId xmlns="" xmlns:a16="http://schemas.microsoft.com/office/drawing/2014/main" val="263149147"/>
                  </a:ext>
                </a:extLst>
              </a:tr>
            </a:tbl>
          </a:graphicData>
        </a:graphic>
      </p:graphicFrame>
      <p:sp>
        <p:nvSpPr>
          <p:cNvPr id="8" name="Google Shape;63;p13">
            <a:extLst>
              <a:ext uri="{FF2B5EF4-FFF2-40B4-BE49-F238E27FC236}">
                <a16:creationId xmlns="" xmlns:a16="http://schemas.microsoft.com/office/drawing/2014/main" id="{43188846-F82B-18DA-C165-0C442E8FCA81}"/>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2" name="Google Shape;62;p13">
            <a:extLst>
              <a:ext uri="{FF2B5EF4-FFF2-40B4-BE49-F238E27FC236}">
                <a16:creationId xmlns="" xmlns:a16="http://schemas.microsoft.com/office/drawing/2014/main" id="{8C2DD7D5-9F5A-8923-246A-D6F87077F4FB}"/>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3" name="Google Shape;64;p13">
            <a:extLst>
              <a:ext uri="{FF2B5EF4-FFF2-40B4-BE49-F238E27FC236}">
                <a16:creationId xmlns="" xmlns:a16="http://schemas.microsoft.com/office/drawing/2014/main" id="{1722C6C7-5400-915D-E2C6-9EDF04C82B23}"/>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70/80</a:t>
            </a:r>
            <a:endParaRPr sz="1200" b="1" dirty="0">
              <a:solidFill>
                <a:schemeClr val="dk1"/>
              </a:solidFill>
            </a:endParaRPr>
          </a:p>
        </p:txBody>
      </p:sp>
      <p:graphicFrame>
        <p:nvGraphicFramePr>
          <p:cNvPr id="9" name="Table 8">
            <a:extLst>
              <a:ext uri="{FF2B5EF4-FFF2-40B4-BE49-F238E27FC236}">
                <a16:creationId xmlns="" xmlns:a16="http://schemas.microsoft.com/office/drawing/2014/main" id="{16E5044A-BC2E-58F5-A8DE-056E5861F341}"/>
              </a:ext>
            </a:extLst>
          </p:cNvPr>
          <p:cNvGraphicFramePr>
            <a:graphicFrameLocks noGrp="1"/>
          </p:cNvGraphicFramePr>
          <p:nvPr>
            <p:extLst>
              <p:ext uri="{D42A27DB-BD31-4B8C-83A1-F6EECF244321}">
                <p14:modId xmlns="" xmlns:p14="http://schemas.microsoft.com/office/powerpoint/2010/main" val="600407941"/>
              </p:ext>
            </p:extLst>
          </p:nvPr>
        </p:nvGraphicFramePr>
        <p:xfrm>
          <a:off x="449225" y="1172135"/>
          <a:ext cx="3314700" cy="539179"/>
        </p:xfrm>
        <a:graphic>
          <a:graphicData uri="http://schemas.openxmlformats.org/drawingml/2006/table">
            <a:tbl>
              <a:tblPr firstRow="1" firstCol="1" bandRow="1">
                <a:tableStyleId>{5C22544A-7EE6-4342-B048-85BDC9FD1C3A}</a:tableStyleId>
              </a:tblPr>
              <a:tblGrid>
                <a:gridCol w="1524000">
                  <a:extLst>
                    <a:ext uri="{9D8B030D-6E8A-4147-A177-3AD203B41FA5}">
                      <a16:colId xmlns="" xmlns:a16="http://schemas.microsoft.com/office/drawing/2014/main" val="3915491483"/>
                    </a:ext>
                  </a:extLst>
                </a:gridCol>
                <a:gridCol w="1790700">
                  <a:extLst>
                    <a:ext uri="{9D8B030D-6E8A-4147-A177-3AD203B41FA5}">
                      <a16:colId xmlns="" xmlns:a16="http://schemas.microsoft.com/office/drawing/2014/main" val="3307839544"/>
                    </a:ext>
                  </a:extLst>
                </a:gridCol>
              </a:tblGrid>
              <a:tr h="106680">
                <a:tc>
                  <a:txBody>
                    <a:bodyPr/>
                    <a:lstStyle/>
                    <a:p>
                      <a:pPr>
                        <a:lnSpc>
                          <a:spcPct val="107000"/>
                        </a:lnSpc>
                        <a:spcAft>
                          <a:spcPts val="800"/>
                        </a:spcAft>
                      </a:pPr>
                      <a:r>
                        <a:rPr lang="en-US" sz="1100" kern="100">
                          <a:effectLst/>
                        </a:rPr>
                        <a:t>Train Time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n-US" sz="1100" kern="100">
                          <a:effectLst/>
                        </a:rPr>
                        <a:t>Test Time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4119558207"/>
                  </a:ext>
                </a:extLst>
              </a:tr>
              <a:tr h="243205">
                <a:tc>
                  <a:txBody>
                    <a:bodyPr/>
                    <a:lstStyle/>
                    <a:p>
                      <a:pPr>
                        <a:lnSpc>
                          <a:spcPct val="107000"/>
                        </a:lnSpc>
                        <a:spcAft>
                          <a:spcPts val="800"/>
                        </a:spcAft>
                      </a:pPr>
                      <a:r>
                        <a:rPr lang="en-US" sz="1100" kern="100">
                          <a:effectLst/>
                        </a:rPr>
                        <a:t>6.242434587985543 seconds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tc>
                  <a:txBody>
                    <a:bodyPr/>
                    <a:lstStyle/>
                    <a:p>
                      <a:pPr>
                        <a:lnSpc>
                          <a:spcPct val="107000"/>
                        </a:lnSpc>
                        <a:spcAft>
                          <a:spcPts val="800"/>
                        </a:spcAft>
                      </a:pPr>
                      <a:r>
                        <a:rPr lang="en-US" sz="1100" b="1" kern="100" dirty="0">
                          <a:solidFill>
                            <a:schemeClr val="bg2"/>
                          </a:solidFill>
                          <a:effectLst/>
                          <a:highlight>
                            <a:srgbClr val="008080"/>
                          </a:highlight>
                        </a:rPr>
                        <a:t>0.0143764376437438 seconds</a:t>
                      </a:r>
                      <a:endParaRPr lang="en-IN" sz="1100" b="1" kern="100" dirty="0">
                        <a:solidFill>
                          <a:schemeClr val="bg2"/>
                        </a:solidFill>
                        <a:effectLst/>
                        <a:highlight>
                          <a:srgbClr val="00808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tc>
                <a:extLst>
                  <a:ext uri="{0D108BD9-81ED-4DB2-BD59-A6C34878D82A}">
                    <a16:rowId xmlns="" xmlns:a16="http://schemas.microsoft.com/office/drawing/2014/main" val="518140001"/>
                  </a:ext>
                </a:extLst>
              </a:tr>
            </a:tbl>
          </a:graphicData>
        </a:graphic>
      </p:graphicFrame>
      <p:pic>
        <p:nvPicPr>
          <p:cNvPr id="10" name="Picture 9">
            <a:extLst>
              <a:ext uri="{FF2B5EF4-FFF2-40B4-BE49-F238E27FC236}">
                <a16:creationId xmlns="" xmlns:a16="http://schemas.microsoft.com/office/drawing/2014/main" id="{F5EF2B02-394D-4E24-3E75-C429C1DA6AFE}"/>
              </a:ext>
            </a:extLst>
          </p:cNvPr>
          <p:cNvPicPr>
            <a:picLocks noChangeAspect="1"/>
          </p:cNvPicPr>
          <p:nvPr/>
        </p:nvPicPr>
        <p:blipFill>
          <a:blip r:embed="rId4">
            <a:extLst>
              <a:ext uri="{28A0092B-C50C-407E-A947-70E740481C1C}">
                <a14:useLocalDpi xmlns="" xmlns:a14="http://schemas.microsoft.com/office/drawing/2010/main" val="0"/>
              </a:ext>
            </a:extLst>
          </a:blip>
          <a:srcRect/>
          <a:stretch>
            <a:fillRect/>
          </a:stretch>
        </p:blipFill>
        <p:spPr bwMode="auto">
          <a:xfrm>
            <a:off x="524540" y="1948184"/>
            <a:ext cx="3498998" cy="2620691"/>
          </a:xfrm>
          <a:prstGeom prst="rect">
            <a:avLst/>
          </a:prstGeom>
          <a:noFill/>
          <a:ln>
            <a:noFill/>
          </a:ln>
        </p:spPr>
      </p:pic>
      <p:sp>
        <p:nvSpPr>
          <p:cNvPr id="12" name="TextBox 11">
            <a:extLst>
              <a:ext uri="{FF2B5EF4-FFF2-40B4-BE49-F238E27FC236}">
                <a16:creationId xmlns="" xmlns:a16="http://schemas.microsoft.com/office/drawing/2014/main" id="{B9C9B6F6-7CBE-90A4-8B8D-7815E545CB50}"/>
              </a:ext>
            </a:extLst>
          </p:cNvPr>
          <p:cNvSpPr txBox="1"/>
          <p:nvPr/>
        </p:nvSpPr>
        <p:spPr>
          <a:xfrm>
            <a:off x="524540" y="2161953"/>
            <a:ext cx="1502734" cy="261610"/>
          </a:xfrm>
          <a:prstGeom prst="rect">
            <a:avLst/>
          </a:prstGeom>
          <a:noFill/>
        </p:spPr>
        <p:txBody>
          <a:bodyPr wrap="square" rtlCol="0">
            <a:spAutoFit/>
          </a:bodyPr>
          <a:lstStyle/>
          <a:p>
            <a:r>
              <a:rPr lang="en-US" sz="1100" dirty="0"/>
              <a:t>Random Forest</a:t>
            </a:r>
            <a:endParaRPr lang="en-IN" sz="1100" dirty="0"/>
          </a:p>
        </p:txBody>
      </p:sp>
    </p:spTree>
    <p:extLst>
      <p:ext uri="{BB962C8B-B14F-4D97-AF65-F5344CB8AC3E}">
        <p14:creationId xmlns="" xmlns:p14="http://schemas.microsoft.com/office/powerpoint/2010/main" val="415715855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3"/>
          <p:cNvSpPr txBox="1">
            <a:spLocks noGrp="1"/>
          </p:cNvSpPr>
          <p:nvPr>
            <p:ph type="body" idx="1"/>
          </p:nvPr>
        </p:nvSpPr>
        <p:spPr>
          <a:xfrm>
            <a:off x="311700" y="443175"/>
            <a:ext cx="8520600" cy="441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Lucida Bright" panose="02040602050505020304" pitchFamily="18" charset="0"/>
            </a:endParaRPr>
          </a:p>
          <a:p>
            <a:pPr marL="0" lvl="0" indent="0" algn="l" rtl="0">
              <a:spcBef>
                <a:spcPts val="1200"/>
              </a:spcBef>
              <a:spcAft>
                <a:spcPts val="0"/>
              </a:spcAft>
              <a:buNone/>
            </a:pPr>
            <a:endParaRPr dirty="0">
              <a:latin typeface="Lucida Bright" panose="02040602050505020304" pitchFamily="18" charset="0"/>
            </a:endParaRPr>
          </a:p>
          <a:p>
            <a:pPr marL="0" lvl="0" indent="0" algn="l" rtl="0">
              <a:spcBef>
                <a:spcPts val="1200"/>
              </a:spcBef>
              <a:spcAft>
                <a:spcPts val="0"/>
              </a:spcAft>
              <a:buNone/>
            </a:pPr>
            <a:endParaRPr dirty="0">
              <a:latin typeface="Lucida Bright" panose="02040602050505020304" pitchFamily="18" charset="0"/>
            </a:endParaRPr>
          </a:p>
          <a:p>
            <a:pPr marL="0" lvl="0" indent="0" algn="l" rtl="0">
              <a:spcBef>
                <a:spcPts val="1200"/>
              </a:spcBef>
              <a:spcAft>
                <a:spcPts val="0"/>
              </a:spcAft>
              <a:buNone/>
            </a:pPr>
            <a:endParaRPr dirty="0">
              <a:latin typeface="Lucida Bright" panose="02040602050505020304" pitchFamily="18" charset="0"/>
            </a:endParaRPr>
          </a:p>
          <a:p>
            <a:pPr marL="0" lvl="0" indent="0" algn="ctr" rtl="0">
              <a:spcBef>
                <a:spcPts val="1200"/>
              </a:spcBef>
              <a:spcAft>
                <a:spcPts val="1200"/>
              </a:spcAft>
              <a:buNone/>
            </a:pPr>
            <a:r>
              <a:rPr lang="en-GB" sz="3400" b="1" dirty="0">
                <a:latin typeface="Lucida Bright" panose="02040602050505020304" pitchFamily="18" charset="0"/>
              </a:rPr>
              <a:t>COMPARATIVE STUDY</a:t>
            </a:r>
            <a:endParaRPr sz="3400" b="1" dirty="0">
              <a:latin typeface="Lucida Bright" panose="02040602050505020304" pitchFamily="18" charset="0"/>
            </a:endParaRPr>
          </a:p>
        </p:txBody>
      </p:sp>
      <p:cxnSp>
        <p:nvCxnSpPr>
          <p:cNvPr id="551" name="Google Shape;551;p53"/>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4A4EB2B7-D118-7AFB-52BB-8E5E7390D4AC}"/>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104C90CE-4D0F-DA1A-77D8-1A80046E8F17}"/>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4AC4422C-1521-E7DD-85FA-3E959E26D941}"/>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71/80</a:t>
            </a:r>
            <a:endParaRPr sz="1200" b="1" dirty="0">
              <a:solidFill>
                <a:schemeClr val="dk1"/>
              </a:solidFill>
            </a:endParaRPr>
          </a:p>
        </p:txBody>
      </p:sp>
    </p:spTree>
    <p:extLst>
      <p:ext uri="{BB962C8B-B14F-4D97-AF65-F5344CB8AC3E}">
        <p14:creationId xmlns="" xmlns:p14="http://schemas.microsoft.com/office/powerpoint/2010/main" val="224021336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78273" y="534157"/>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latin typeface="Lucida Bright" panose="02040602050505020304" pitchFamily="18" charset="0"/>
              </a:rPr>
              <a:t>COMPARATIVE STUDY </a:t>
            </a:r>
            <a:endParaRPr dirty="0">
              <a:latin typeface="Lucida Bright" panose="02040602050505020304" pitchFamily="18" charset="0"/>
            </a:endParaRPr>
          </a:p>
        </p:txBody>
      </p:sp>
      <p:sp>
        <p:nvSpPr>
          <p:cNvPr id="135" name="Google Shape;135;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l" rtl="0">
              <a:lnSpc>
                <a:spcPct val="115000"/>
              </a:lnSpc>
              <a:spcBef>
                <a:spcPts val="0"/>
              </a:spcBef>
              <a:spcAft>
                <a:spcPts val="0"/>
              </a:spcAft>
              <a:buSzPts val="1600"/>
              <a:buChar char="●"/>
            </a:pPr>
            <a:endParaRPr lang="en-GB" sz="1600" dirty="0"/>
          </a:p>
          <a:p>
            <a:pPr marL="457200" lvl="0" indent="-330200" algn="l" rtl="0">
              <a:lnSpc>
                <a:spcPct val="115000"/>
              </a:lnSpc>
              <a:spcBef>
                <a:spcPts val="0"/>
              </a:spcBef>
              <a:spcAft>
                <a:spcPts val="0"/>
              </a:spcAft>
              <a:buSzPts val="1600"/>
              <a:buChar char="●"/>
            </a:pPr>
            <a:endParaRPr lang="en-GB" sz="1600" dirty="0"/>
          </a:p>
          <a:p>
            <a:pPr marL="457200" lvl="0" indent="-330200" algn="l" rtl="0">
              <a:lnSpc>
                <a:spcPct val="115000"/>
              </a:lnSpc>
              <a:spcBef>
                <a:spcPts val="0"/>
              </a:spcBef>
              <a:spcAft>
                <a:spcPts val="0"/>
              </a:spcAft>
              <a:buSzPts val="1600"/>
              <a:buChar char="●"/>
            </a:pPr>
            <a:endParaRPr lang="en-GB" sz="1600" dirty="0"/>
          </a:p>
          <a:p>
            <a:pPr marL="457200" lvl="0" indent="0" algn="l" rtl="0">
              <a:lnSpc>
                <a:spcPct val="115000"/>
              </a:lnSpc>
              <a:spcBef>
                <a:spcPts val="0"/>
              </a:spcBef>
              <a:spcAft>
                <a:spcPts val="0"/>
              </a:spcAft>
              <a:buNone/>
            </a:pPr>
            <a:endParaRPr sz="1600" dirty="0"/>
          </a:p>
        </p:txBody>
      </p:sp>
      <p:cxnSp>
        <p:nvCxnSpPr>
          <p:cNvPr id="136" name="Google Shape;136;p20"/>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041DE8B7-7444-DE1A-D6BA-B6C0152DB149}"/>
              </a:ext>
            </a:extLst>
          </p:cNvPr>
          <p:cNvSpPr txBox="1"/>
          <p:nvPr/>
        </p:nvSpPr>
        <p:spPr>
          <a:xfrm>
            <a:off x="6433668"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43029FC1-8316-DFD6-D9C7-B26A1FE833DA}"/>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35E47162-8777-C63D-016A-8B1F8C003D94}"/>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72/80</a:t>
            </a:r>
            <a:endParaRPr sz="1200" b="1" dirty="0">
              <a:solidFill>
                <a:schemeClr val="dk1"/>
              </a:solidFill>
            </a:endParaRPr>
          </a:p>
        </p:txBody>
      </p:sp>
      <p:graphicFrame>
        <p:nvGraphicFramePr>
          <p:cNvPr id="7" name="Table 6">
            <a:extLst>
              <a:ext uri="{FF2B5EF4-FFF2-40B4-BE49-F238E27FC236}">
                <a16:creationId xmlns="" xmlns:a16="http://schemas.microsoft.com/office/drawing/2014/main" id="{4809D90F-DCA6-C460-74BC-202067018155}"/>
              </a:ext>
            </a:extLst>
          </p:cNvPr>
          <p:cNvGraphicFramePr>
            <a:graphicFrameLocks noGrp="1"/>
          </p:cNvGraphicFramePr>
          <p:nvPr>
            <p:extLst>
              <p:ext uri="{D42A27DB-BD31-4B8C-83A1-F6EECF244321}">
                <p14:modId xmlns="" xmlns:p14="http://schemas.microsoft.com/office/powerpoint/2010/main" val="2204610293"/>
              </p:ext>
            </p:extLst>
          </p:nvPr>
        </p:nvGraphicFramePr>
        <p:xfrm>
          <a:off x="311151" y="2310574"/>
          <a:ext cx="8521698" cy="1141476"/>
        </p:xfrm>
        <a:graphic>
          <a:graphicData uri="http://schemas.openxmlformats.org/drawingml/2006/table">
            <a:tbl>
              <a:tblPr firstRow="1" firstCol="1" bandRow="1"/>
              <a:tblGrid>
                <a:gridCol w="1420283">
                  <a:extLst>
                    <a:ext uri="{9D8B030D-6E8A-4147-A177-3AD203B41FA5}">
                      <a16:colId xmlns="" xmlns:a16="http://schemas.microsoft.com/office/drawing/2014/main" val="36926142"/>
                    </a:ext>
                  </a:extLst>
                </a:gridCol>
                <a:gridCol w="1420283">
                  <a:extLst>
                    <a:ext uri="{9D8B030D-6E8A-4147-A177-3AD203B41FA5}">
                      <a16:colId xmlns="" xmlns:a16="http://schemas.microsoft.com/office/drawing/2014/main" val="3708154816"/>
                    </a:ext>
                  </a:extLst>
                </a:gridCol>
                <a:gridCol w="1420283">
                  <a:extLst>
                    <a:ext uri="{9D8B030D-6E8A-4147-A177-3AD203B41FA5}">
                      <a16:colId xmlns="" xmlns:a16="http://schemas.microsoft.com/office/drawing/2014/main" val="407320634"/>
                    </a:ext>
                  </a:extLst>
                </a:gridCol>
                <a:gridCol w="1420283">
                  <a:extLst>
                    <a:ext uri="{9D8B030D-6E8A-4147-A177-3AD203B41FA5}">
                      <a16:colId xmlns="" xmlns:a16="http://schemas.microsoft.com/office/drawing/2014/main" val="2945973085"/>
                    </a:ext>
                  </a:extLst>
                </a:gridCol>
                <a:gridCol w="1420283">
                  <a:extLst>
                    <a:ext uri="{9D8B030D-6E8A-4147-A177-3AD203B41FA5}">
                      <a16:colId xmlns="" xmlns:a16="http://schemas.microsoft.com/office/drawing/2014/main" val="3234296655"/>
                    </a:ext>
                  </a:extLst>
                </a:gridCol>
                <a:gridCol w="1420283">
                  <a:extLst>
                    <a:ext uri="{9D8B030D-6E8A-4147-A177-3AD203B41FA5}">
                      <a16:colId xmlns="" xmlns:a16="http://schemas.microsoft.com/office/drawing/2014/main" val="2400101999"/>
                    </a:ext>
                  </a:extLst>
                </a:gridCol>
              </a:tblGrid>
              <a:tr h="151130">
                <a:tc>
                  <a:txBody>
                    <a:bodyPr/>
                    <a:lstStyle/>
                    <a:p>
                      <a:pPr algn="ctr">
                        <a:lnSpc>
                          <a:spcPct val="107000"/>
                        </a:lnSpc>
                        <a:spcAft>
                          <a:spcPts val="800"/>
                        </a:spcAft>
                      </a:pPr>
                      <a:r>
                        <a:rPr lang="en-IN" sz="1000" b="1" kern="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MODEL</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C232"/>
                    </a:solidFill>
                  </a:tcPr>
                </a:tc>
                <a:tc gridSpan="3">
                  <a:txBody>
                    <a:bodyPr/>
                    <a:lstStyle/>
                    <a:p>
                      <a:pPr algn="ctr">
                        <a:lnSpc>
                          <a:spcPct val="107000"/>
                        </a:lnSpc>
                        <a:spcAft>
                          <a:spcPts val="800"/>
                        </a:spcAft>
                      </a:pPr>
                      <a:r>
                        <a:rPr lang="en-IN" sz="1000" b="1" ker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SVM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C232"/>
                    </a:solidFill>
                  </a:tcPr>
                </a:tc>
                <a:tc hMerge="1">
                  <a:txBody>
                    <a:bodyPr/>
                    <a:lstStyle/>
                    <a:p>
                      <a:endParaRPr lang="en-IN"/>
                    </a:p>
                  </a:txBody>
                  <a:tcPr/>
                </a:tc>
                <a:tc hMerge="1">
                  <a:txBody>
                    <a:bodyPr/>
                    <a:lstStyle/>
                    <a:p>
                      <a:endParaRPr lang="en-IN"/>
                    </a:p>
                  </a:txBody>
                  <a:tcPr/>
                </a:tc>
                <a:tc gridSpan="2">
                  <a:txBody>
                    <a:bodyPr/>
                    <a:lstStyle/>
                    <a:p>
                      <a:pPr algn="ctr">
                        <a:lnSpc>
                          <a:spcPct val="107000"/>
                        </a:lnSpc>
                        <a:spcAft>
                          <a:spcPts val="800"/>
                        </a:spcAft>
                      </a:pPr>
                      <a:r>
                        <a:rPr lang="en-IN" sz="1000" b="1" ker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RANDOM FOREST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C232"/>
                    </a:solidFill>
                  </a:tcPr>
                </a:tc>
                <a:tc hMerge="1">
                  <a:txBody>
                    <a:bodyPr/>
                    <a:lstStyle/>
                    <a:p>
                      <a:endParaRPr lang="en-IN"/>
                    </a:p>
                  </a:txBody>
                  <a:tcPr/>
                </a:tc>
                <a:extLst>
                  <a:ext uri="{0D108BD9-81ED-4DB2-BD59-A6C34878D82A}">
                    <a16:rowId xmlns="" xmlns:a16="http://schemas.microsoft.com/office/drawing/2014/main" val="2507918537"/>
                  </a:ext>
                </a:extLst>
              </a:tr>
              <a:tr h="151130">
                <a:tc>
                  <a:txBody>
                    <a:bodyPr/>
                    <a:lstStyle/>
                    <a:p>
                      <a:pPr>
                        <a:lnSpc>
                          <a:spcPct val="107000"/>
                        </a:lnSpc>
                        <a:spcAft>
                          <a:spcPts val="800"/>
                        </a:spcAft>
                      </a:pPr>
                      <a:r>
                        <a:rPr lang="en-IN" sz="900" b="1" kern="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CONFUSION MATRIX</a:t>
                      </a:r>
                      <a:endPar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000" b="1" kern="0" dirty="0" err="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Meng</a:t>
                      </a:r>
                      <a:r>
                        <a:rPr lang="en-IN" sz="1000" b="1" kern="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et al. Proposed Method</a:t>
                      </a:r>
                      <a:endPar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000" b="1" ker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Our Proposed Method </a:t>
                      </a:r>
                      <a:endParaRPr lang="en-IN"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000" b="1" ker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Our Proposed Federated based Method</a:t>
                      </a:r>
                      <a:endParaRPr lang="en-IN"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000" b="1" ker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Our Proposed Method </a:t>
                      </a:r>
                      <a:endParaRPr lang="en-IN"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000" b="1" ker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Our Proposed Federated based Method</a:t>
                      </a:r>
                      <a:endParaRPr lang="en-IN"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80209454"/>
                  </a:ext>
                </a:extLst>
              </a:tr>
              <a:tr h="0">
                <a:tc>
                  <a:txBody>
                    <a:bodyPr/>
                    <a:lstStyle/>
                    <a:p>
                      <a:pPr>
                        <a:lnSpc>
                          <a:spcPct val="107000"/>
                        </a:lnSpc>
                        <a:spcAft>
                          <a:spcPts val="800"/>
                        </a:spcAft>
                      </a:pPr>
                      <a:r>
                        <a:rPr lang="en-IN" sz="1000" b="1" kern="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Precision</a:t>
                      </a:r>
                      <a:endPar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000" kern="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93.35%</a:t>
                      </a:r>
                      <a:endPar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000" ker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94.24%</a:t>
                      </a:r>
                      <a:endParaRPr lang="en-IN"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000" ker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95.63%</a:t>
                      </a:r>
                      <a:endParaRPr lang="en-IN"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000" ker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98.98 %</a:t>
                      </a:r>
                      <a:endParaRPr lang="en-IN"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000" ker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98.99%</a:t>
                      </a:r>
                      <a:endParaRPr lang="en-IN"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880773913"/>
                  </a:ext>
                </a:extLst>
              </a:tr>
              <a:tr h="0">
                <a:tc>
                  <a:txBody>
                    <a:bodyPr/>
                    <a:lstStyle/>
                    <a:p>
                      <a:pPr>
                        <a:lnSpc>
                          <a:spcPct val="107000"/>
                        </a:lnSpc>
                        <a:spcAft>
                          <a:spcPts val="800"/>
                        </a:spcAft>
                      </a:pPr>
                      <a:r>
                        <a:rPr lang="en-IN" sz="1000" b="1" ker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Recall</a:t>
                      </a:r>
                      <a:endParaRPr lang="en-IN"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000" kern="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90.87%</a:t>
                      </a:r>
                      <a:endPar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000" kern="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92.88%</a:t>
                      </a:r>
                      <a:endPar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000" kern="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94.55%</a:t>
                      </a:r>
                      <a:endPar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000" kern="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96.12%</a:t>
                      </a:r>
                      <a:endPar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000" ker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98.22%</a:t>
                      </a:r>
                      <a:endParaRPr lang="en-IN"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55705832"/>
                  </a:ext>
                </a:extLst>
              </a:tr>
              <a:tr h="0">
                <a:tc>
                  <a:txBody>
                    <a:bodyPr/>
                    <a:lstStyle/>
                    <a:p>
                      <a:pPr>
                        <a:lnSpc>
                          <a:spcPct val="107000"/>
                        </a:lnSpc>
                        <a:spcAft>
                          <a:spcPts val="800"/>
                        </a:spcAft>
                      </a:pPr>
                      <a:r>
                        <a:rPr lang="en-IN" sz="1000" b="1" ker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Accuracy</a:t>
                      </a:r>
                      <a:endParaRPr lang="en-IN"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000" ker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91.32%</a:t>
                      </a:r>
                      <a:endParaRPr lang="en-IN"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000" ker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93.33%</a:t>
                      </a:r>
                      <a:endParaRPr lang="en-IN" sz="11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000" b="1" kern="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95.17%</a:t>
                      </a:r>
                      <a:endPar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000" kern="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95.40%</a:t>
                      </a:r>
                      <a:endPar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N" sz="1000" kern="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97.21%</a:t>
                      </a:r>
                      <a:endParaRPr lang="en-IN" sz="11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299582290"/>
                  </a:ext>
                </a:extLst>
              </a:tr>
            </a:tbl>
          </a:graphicData>
        </a:graphic>
      </p:graphicFrame>
    </p:spTree>
    <p:extLst>
      <p:ext uri="{BB962C8B-B14F-4D97-AF65-F5344CB8AC3E}">
        <p14:creationId xmlns="" xmlns:p14="http://schemas.microsoft.com/office/powerpoint/2010/main" val="51156634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000" dirty="0">
                <a:latin typeface="Lucida Bright" panose="02040602050505020304" pitchFamily="18" charset="0"/>
              </a:rPr>
              <a:t>CONCLUSION</a:t>
            </a:r>
            <a:endParaRPr sz="2000" dirty="0">
              <a:latin typeface="Lucida Bright" panose="02040602050505020304" pitchFamily="18" charset="0"/>
            </a:endParaRPr>
          </a:p>
        </p:txBody>
      </p:sp>
      <p:sp>
        <p:nvSpPr>
          <p:cNvPr id="135" name="Google Shape;135;p20"/>
          <p:cNvSpPr txBox="1">
            <a:spLocks noGrp="1"/>
          </p:cNvSpPr>
          <p:nvPr>
            <p:ph type="body" idx="1"/>
          </p:nvPr>
        </p:nvSpPr>
        <p:spPr>
          <a:xfrm>
            <a:off x="311700" y="939825"/>
            <a:ext cx="8520600" cy="1888436"/>
          </a:xfrm>
          <a:prstGeom prst="rect">
            <a:avLst/>
          </a:prstGeom>
        </p:spPr>
        <p:txBody>
          <a:bodyPr spcFirstLastPara="1" wrap="square" lIns="91425" tIns="91425" rIns="91425" bIns="91425" anchor="t" anchorCtr="0">
            <a:normAutofit fontScale="92500" lnSpcReduction="10000"/>
          </a:bodyPr>
          <a:lstStyle/>
          <a:p>
            <a:pPr marL="457200" lvl="0" indent="-330200" algn="l" rtl="0">
              <a:lnSpc>
                <a:spcPct val="115000"/>
              </a:lnSpc>
              <a:spcBef>
                <a:spcPts val="0"/>
              </a:spcBef>
              <a:spcAft>
                <a:spcPts val="0"/>
              </a:spcAft>
              <a:buSzPts val="1600"/>
              <a:buChar char="●"/>
            </a:pPr>
            <a:r>
              <a:rPr lang="en-GB" sz="1400" dirty="0">
                <a:latin typeface="Lucida Bright" panose="02040602050505020304" pitchFamily="18" charset="0"/>
              </a:rPr>
              <a:t>In conclusion, this project showed that the proposed approach outperformed traditional centralized learning in terms of accuracy while preserving privacy and security in a distributed environment.</a:t>
            </a:r>
          </a:p>
          <a:p>
            <a:pPr marL="457200" lvl="0" indent="-330200" algn="l" rtl="0">
              <a:lnSpc>
                <a:spcPct val="115000"/>
              </a:lnSpc>
              <a:spcBef>
                <a:spcPts val="0"/>
              </a:spcBef>
              <a:spcAft>
                <a:spcPts val="0"/>
              </a:spcAft>
              <a:buSzPts val="1600"/>
              <a:buChar char="●"/>
            </a:pPr>
            <a:endParaRPr lang="en-GB" sz="1400" dirty="0">
              <a:latin typeface="Lucida Bright" panose="02040602050505020304" pitchFamily="18" charset="0"/>
            </a:endParaRPr>
          </a:p>
          <a:p>
            <a:pPr marL="457200" lvl="0" indent="-330200" algn="l" rtl="0">
              <a:lnSpc>
                <a:spcPct val="115000"/>
              </a:lnSpc>
              <a:spcBef>
                <a:spcPts val="0"/>
              </a:spcBef>
              <a:spcAft>
                <a:spcPts val="0"/>
              </a:spcAft>
              <a:buSzPts val="1600"/>
              <a:buChar char="●"/>
            </a:pPr>
            <a:r>
              <a:rPr lang="en-GB" sz="1400" dirty="0">
                <a:latin typeface="Lucida Bright" panose="02040602050505020304" pitchFamily="18" charset="0"/>
              </a:rPr>
              <a:t>One of the major novelties of this research project is the integration of multiple machine learning algorithms into the federated learning framework, allowing for a diverse set of models to be trained collaboratively. This approach enables the system to achieve higher accuracy and robustness in classification tasks, even when dealing with noisy data.</a:t>
            </a:r>
          </a:p>
        </p:txBody>
      </p:sp>
      <p:cxnSp>
        <p:nvCxnSpPr>
          <p:cNvPr id="136" name="Google Shape;136;p20"/>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2BABB7EB-951D-4B0C-7B84-005013912FA8}"/>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134;p20">
            <a:extLst>
              <a:ext uri="{FF2B5EF4-FFF2-40B4-BE49-F238E27FC236}">
                <a16:creationId xmlns="" xmlns:a16="http://schemas.microsoft.com/office/drawing/2014/main" id="{7FAA4690-18AD-AB57-22B1-E40F955DD21F}"/>
              </a:ext>
            </a:extLst>
          </p:cNvPr>
          <p:cNvSpPr txBox="1">
            <a:spLocks/>
          </p:cNvSpPr>
          <p:nvPr/>
        </p:nvSpPr>
        <p:spPr>
          <a:xfrm>
            <a:off x="430450" y="2828261"/>
            <a:ext cx="85206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2000" dirty="0">
                <a:latin typeface="Lucida Bright" panose="02040602050505020304" pitchFamily="18" charset="0"/>
              </a:rPr>
              <a:t>LIMITATION</a:t>
            </a:r>
          </a:p>
        </p:txBody>
      </p:sp>
      <p:sp>
        <p:nvSpPr>
          <p:cNvPr id="4" name="Google Shape;62;p13">
            <a:extLst>
              <a:ext uri="{FF2B5EF4-FFF2-40B4-BE49-F238E27FC236}">
                <a16:creationId xmlns="" xmlns:a16="http://schemas.microsoft.com/office/drawing/2014/main" id="{25EA2886-6D99-90F2-EDD6-FD5C7E80CFDA}"/>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5" name="Google Shape;64;p13">
            <a:extLst>
              <a:ext uri="{FF2B5EF4-FFF2-40B4-BE49-F238E27FC236}">
                <a16:creationId xmlns="" xmlns:a16="http://schemas.microsoft.com/office/drawing/2014/main" id="{4A80BEF0-89ED-635F-1FA2-2CBBD2E06BB1}"/>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73/80</a:t>
            </a:r>
            <a:endParaRPr sz="1200" b="1" dirty="0">
              <a:solidFill>
                <a:schemeClr val="dk1"/>
              </a:solidFill>
            </a:endParaRPr>
          </a:p>
        </p:txBody>
      </p:sp>
      <p:sp>
        <p:nvSpPr>
          <p:cNvPr id="8" name="TextBox 7">
            <a:extLst>
              <a:ext uri="{FF2B5EF4-FFF2-40B4-BE49-F238E27FC236}">
                <a16:creationId xmlns="" xmlns:a16="http://schemas.microsoft.com/office/drawing/2014/main" id="{DE6C4D32-54A6-6D61-9CA1-AB359D867827}"/>
              </a:ext>
            </a:extLst>
          </p:cNvPr>
          <p:cNvSpPr txBox="1"/>
          <p:nvPr/>
        </p:nvSpPr>
        <p:spPr>
          <a:xfrm>
            <a:off x="257650" y="3323061"/>
            <a:ext cx="8057010" cy="1062278"/>
          </a:xfrm>
          <a:prstGeom prst="rect">
            <a:avLst/>
          </a:prstGeom>
          <a:noFill/>
        </p:spPr>
        <p:txBody>
          <a:bodyPr wrap="square" rtlCol="0">
            <a:spAutoFit/>
          </a:bodyPr>
          <a:lstStyle/>
          <a:p>
            <a:pPr marL="457200" lvl="0" indent="-330200" algn="l" rtl="0">
              <a:lnSpc>
                <a:spcPct val="115000"/>
              </a:lnSpc>
              <a:spcBef>
                <a:spcPts val="0"/>
              </a:spcBef>
              <a:spcAft>
                <a:spcPts val="0"/>
              </a:spcAft>
              <a:buSzPts val="1600"/>
              <a:buChar char="●"/>
            </a:pPr>
            <a:r>
              <a:rPr lang="en-GB" dirty="0">
                <a:solidFill>
                  <a:schemeClr val="accent2">
                    <a:lumMod val="75000"/>
                  </a:schemeClr>
                </a:solidFill>
                <a:latin typeface="Lucida Bright" panose="02040602050505020304" pitchFamily="18" charset="0"/>
              </a:rPr>
              <a:t>We want to use federated learning in a [5] decentralized architecture and also want to use a model compression scheme to [7] reduce the size of the messages. We also want to implement a homomorphic encryption method for providing more data security to the data providers and the entire system</a:t>
            </a:r>
            <a:r>
              <a:rPr lang="en-GB" dirty="0">
                <a:solidFill>
                  <a:schemeClr val="accent2">
                    <a:lumMod val="75000"/>
                  </a:schemeClr>
                </a:solidFill>
              </a:rPr>
              <a:t>.</a:t>
            </a:r>
            <a:endParaRPr lang="en-IN" dirty="0">
              <a:solidFill>
                <a:schemeClr val="accent2">
                  <a:lumMod val="75000"/>
                </a:schemeClr>
              </a:solidFill>
            </a:endParaRPr>
          </a:p>
        </p:txBody>
      </p:sp>
    </p:spTree>
    <p:extLst>
      <p:ext uri="{BB962C8B-B14F-4D97-AF65-F5344CB8AC3E}">
        <p14:creationId xmlns="" xmlns:p14="http://schemas.microsoft.com/office/powerpoint/2010/main" val="413028991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FUTURE PLAN OF WORK</a:t>
            </a:r>
            <a:endParaRPr dirty="0"/>
          </a:p>
        </p:txBody>
      </p:sp>
      <p:sp>
        <p:nvSpPr>
          <p:cNvPr id="609" name="Google Shape;609;p58"/>
          <p:cNvSpPr txBox="1">
            <a:spLocks noGrp="1"/>
          </p:cNvSpPr>
          <p:nvPr>
            <p:ph type="body" idx="1"/>
          </p:nvPr>
        </p:nvSpPr>
        <p:spPr>
          <a:xfrm>
            <a:off x="311700" y="112961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endParaRPr sz="100" dirty="0"/>
          </a:p>
          <a:p>
            <a:pPr indent="-334327">
              <a:spcBef>
                <a:spcPts val="1200"/>
              </a:spcBef>
              <a:buSzPct val="100000"/>
            </a:pPr>
            <a:r>
              <a:rPr lang="en-GB" sz="1400" dirty="0"/>
              <a:t>In this research project we are going to develop federated learning with metaheuristic optimization like [24] </a:t>
            </a:r>
            <a:r>
              <a:rPr lang="en-GB" sz="1400" b="1" dirty="0"/>
              <a:t>MFO_SFR, </a:t>
            </a:r>
            <a:r>
              <a:rPr lang="en-GB" sz="1400" dirty="0"/>
              <a:t>and other techniques for better prediction results.</a:t>
            </a:r>
          </a:p>
          <a:p>
            <a:pPr marL="457200" lvl="0" indent="-334327" algn="l" rtl="0">
              <a:spcBef>
                <a:spcPts val="1200"/>
              </a:spcBef>
              <a:spcAft>
                <a:spcPts val="0"/>
              </a:spcAft>
              <a:buSzPct val="100000"/>
              <a:buChar char="●"/>
            </a:pPr>
            <a:r>
              <a:rPr lang="en-GB" sz="1400" dirty="0"/>
              <a:t>I want to explore techniques such as [20]</a:t>
            </a:r>
            <a:r>
              <a:rPr lang="en-GB" sz="1600" dirty="0"/>
              <a:t> </a:t>
            </a:r>
            <a:r>
              <a:rPr lang="en-GB" sz="1400" dirty="0"/>
              <a:t>model pruning to reduce the size and complexity of deep learning models and investigate communication-efficient optimization algorithms. </a:t>
            </a:r>
          </a:p>
          <a:p>
            <a:pPr indent="-334327">
              <a:spcBef>
                <a:spcPts val="1200"/>
              </a:spcBef>
              <a:buSzPct val="100000"/>
            </a:pPr>
            <a:r>
              <a:rPr lang="en-GB" sz="1400" dirty="0"/>
              <a:t>I want to also explore techniques like domain adaptation to address this challenge and also use this proposed method for other real-time datasets</a:t>
            </a:r>
          </a:p>
          <a:p>
            <a:pPr marL="457200" lvl="0" indent="0" algn="l" rtl="0">
              <a:spcBef>
                <a:spcPts val="1200"/>
              </a:spcBef>
              <a:spcAft>
                <a:spcPts val="0"/>
              </a:spcAft>
              <a:buNone/>
            </a:pPr>
            <a:endParaRPr lang="en-GB" sz="100" dirty="0"/>
          </a:p>
          <a:p>
            <a:pPr marL="457200" lvl="0" indent="-334327" algn="l" rtl="0">
              <a:spcBef>
                <a:spcPts val="1200"/>
              </a:spcBef>
              <a:spcAft>
                <a:spcPts val="0"/>
              </a:spcAft>
              <a:buSzPct val="100000"/>
              <a:buChar char="●"/>
            </a:pPr>
            <a:r>
              <a:rPr lang="en-GB" sz="1400" dirty="0"/>
              <a:t>We have planned to propose a </a:t>
            </a:r>
            <a:r>
              <a:rPr lang="en-GB" sz="1400" b="1" dirty="0"/>
              <a:t>novel </a:t>
            </a:r>
            <a:r>
              <a:rPr lang="en-GB" sz="1400" dirty="0"/>
              <a:t>encrypted machine learning algorithm as data is distributed across multiple devices and cannot be directly accessed by the central server.</a:t>
            </a:r>
          </a:p>
          <a:p>
            <a:pPr marL="457200" lvl="0" indent="-334327" algn="l" rtl="0">
              <a:spcBef>
                <a:spcPts val="1200"/>
              </a:spcBef>
              <a:spcAft>
                <a:spcPts val="0"/>
              </a:spcAft>
              <a:buSzPct val="100000"/>
              <a:buChar char="●"/>
            </a:pPr>
            <a:endParaRPr lang="en-GB" sz="1400" dirty="0"/>
          </a:p>
        </p:txBody>
      </p:sp>
      <p:grpSp>
        <p:nvGrpSpPr>
          <p:cNvPr id="5" name="Group 4">
            <a:extLst>
              <a:ext uri="{FF2B5EF4-FFF2-40B4-BE49-F238E27FC236}">
                <a16:creationId xmlns="" xmlns:a16="http://schemas.microsoft.com/office/drawing/2014/main" id="{79D380EC-8D42-5C4C-B865-1DF0D7A95D1D}"/>
              </a:ext>
            </a:extLst>
          </p:cNvPr>
          <p:cNvGrpSpPr/>
          <p:nvPr/>
        </p:nvGrpSpPr>
        <p:grpSpPr>
          <a:xfrm>
            <a:off x="257650" y="4714100"/>
            <a:ext cx="8807675" cy="553968"/>
            <a:chOff x="257650" y="4714100"/>
            <a:chExt cx="8807675" cy="553968"/>
          </a:xfrm>
        </p:grpSpPr>
        <p:cxnSp>
          <p:nvCxnSpPr>
            <p:cNvPr id="610" name="Google Shape;610;p58"/>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3" name="Google Shape;63;p13">
              <a:extLst>
                <a:ext uri="{FF2B5EF4-FFF2-40B4-BE49-F238E27FC236}">
                  <a16:creationId xmlns="" xmlns:a16="http://schemas.microsoft.com/office/drawing/2014/main" id="{1E1DEA44-52BD-ED94-6DC3-60586F040E22}"/>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2" name="Google Shape;62;p13">
              <a:extLst>
                <a:ext uri="{FF2B5EF4-FFF2-40B4-BE49-F238E27FC236}">
                  <a16:creationId xmlns="" xmlns:a16="http://schemas.microsoft.com/office/drawing/2014/main" id="{55EAD407-2926-59A6-DDA7-80923845366D}"/>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CE62C10D-9810-ACCB-82FB-57785204B91D}"/>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74/80</a:t>
              </a:r>
              <a:endParaRPr sz="1200" b="1" dirty="0">
                <a:solidFill>
                  <a:schemeClr val="dk1"/>
                </a:solidFill>
              </a:endParaRPr>
            </a:p>
          </p:txBody>
        </p:sp>
      </p:gr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latin typeface="Lucida Bright" pitchFamily="18" charset="0"/>
              </a:rPr>
              <a:t>Gossip Learning</a:t>
            </a:r>
            <a:endParaRPr lang="en-US" b="1" dirty="0">
              <a:latin typeface="Lucida Bright" pitchFamily="18" charset="0"/>
            </a:endParaRPr>
          </a:p>
        </p:txBody>
      </p:sp>
      <p:sp>
        <p:nvSpPr>
          <p:cNvPr id="3" name="Text Placeholder 2"/>
          <p:cNvSpPr>
            <a:spLocks noGrp="1"/>
          </p:cNvSpPr>
          <p:nvPr>
            <p:ph type="body" idx="1"/>
          </p:nvPr>
        </p:nvSpPr>
        <p:spPr>
          <a:xfrm>
            <a:off x="332720" y="900227"/>
            <a:ext cx="8520600" cy="3416400"/>
          </a:xfrm>
        </p:spPr>
        <p:txBody>
          <a:bodyPr>
            <a:normAutofit/>
          </a:bodyPr>
          <a:lstStyle/>
          <a:p>
            <a:r>
              <a:rPr lang="en-US" sz="1400" dirty="0">
                <a:latin typeface="Lucida Bright" pitchFamily="18" charset="0"/>
              </a:rPr>
              <a:t>Gossip learning had been proposed to address the same problem of training data privacy. This approach is fully decentralized and there is no server for merging outputs from different locations. Local nodes directly exchange and aggregate models. The advantage of gossip learning is its even less infrastructure and centralization requirements compared to federated learning. Gossip learning is a novel approach and further research is required to improve its performance and stability.</a:t>
            </a:r>
          </a:p>
        </p:txBody>
      </p:sp>
      <p:pic>
        <p:nvPicPr>
          <p:cNvPr id="1026" name="Picture 2"/>
          <p:cNvPicPr>
            <a:picLocks noChangeAspect="1" noChangeArrowheads="1"/>
          </p:cNvPicPr>
          <p:nvPr/>
        </p:nvPicPr>
        <p:blipFill>
          <a:blip r:embed="rId2"/>
          <a:srcRect/>
          <a:stretch>
            <a:fillRect/>
          </a:stretch>
        </p:blipFill>
        <p:spPr bwMode="auto">
          <a:xfrm>
            <a:off x="1342030" y="2743877"/>
            <a:ext cx="6135687" cy="1733550"/>
          </a:xfrm>
          <a:prstGeom prst="rect">
            <a:avLst/>
          </a:prstGeom>
          <a:noFill/>
          <a:ln w="9525">
            <a:noFill/>
            <a:miter lim="800000"/>
            <a:headEnd/>
            <a:tailEnd/>
          </a:ln>
          <a:effectLst/>
        </p:spPr>
      </p:pic>
      <p:grpSp>
        <p:nvGrpSpPr>
          <p:cNvPr id="4" name="Group 3">
            <a:extLst>
              <a:ext uri="{FF2B5EF4-FFF2-40B4-BE49-F238E27FC236}">
                <a16:creationId xmlns="" xmlns:a16="http://schemas.microsoft.com/office/drawing/2014/main" id="{783226E6-DAA3-3701-4051-BC5CCA00CEE5}"/>
              </a:ext>
            </a:extLst>
          </p:cNvPr>
          <p:cNvGrpSpPr/>
          <p:nvPr/>
        </p:nvGrpSpPr>
        <p:grpSpPr>
          <a:xfrm>
            <a:off x="257650" y="4714100"/>
            <a:ext cx="8807675" cy="553968"/>
            <a:chOff x="257650" y="4714100"/>
            <a:chExt cx="8807675" cy="553968"/>
          </a:xfrm>
        </p:grpSpPr>
        <p:cxnSp>
          <p:nvCxnSpPr>
            <p:cNvPr id="5" name="Google Shape;610;p58">
              <a:extLst>
                <a:ext uri="{FF2B5EF4-FFF2-40B4-BE49-F238E27FC236}">
                  <a16:creationId xmlns="" xmlns:a16="http://schemas.microsoft.com/office/drawing/2014/main" id="{90D4DD01-7965-520B-0859-D8C680CBC1F4}"/>
                </a:ext>
              </a:extLst>
            </p:cNvPr>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6" name="Google Shape;63;p13">
              <a:extLst>
                <a:ext uri="{FF2B5EF4-FFF2-40B4-BE49-F238E27FC236}">
                  <a16:creationId xmlns="" xmlns:a16="http://schemas.microsoft.com/office/drawing/2014/main" id="{55F201C5-82DD-B475-723C-D408D43F3AD5}"/>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7" name="Google Shape;62;p13">
              <a:extLst>
                <a:ext uri="{FF2B5EF4-FFF2-40B4-BE49-F238E27FC236}">
                  <a16:creationId xmlns="" xmlns:a16="http://schemas.microsoft.com/office/drawing/2014/main" id="{57815370-8077-FDA0-28F3-E1ACC29EB29C}"/>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8" name="Google Shape;64;p13">
              <a:extLst>
                <a:ext uri="{FF2B5EF4-FFF2-40B4-BE49-F238E27FC236}">
                  <a16:creationId xmlns="" xmlns:a16="http://schemas.microsoft.com/office/drawing/2014/main" id="{F58DF6BB-9B98-039D-F05B-9BE3E96B9348}"/>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75/80</a:t>
              </a:r>
              <a:endParaRPr sz="1200" b="1" dirty="0">
                <a:solidFill>
                  <a:schemeClr val="dk1"/>
                </a:solidFill>
              </a:endParaRPr>
            </a:p>
          </p:txBody>
        </p:sp>
      </p:gr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sz="4200" dirty="0"/>
          </a:p>
          <a:p>
            <a:pPr marL="0" lvl="0" indent="0" algn="ctr" rtl="0">
              <a:spcBef>
                <a:spcPts val="1200"/>
              </a:spcBef>
              <a:spcAft>
                <a:spcPts val="1200"/>
              </a:spcAft>
              <a:buNone/>
            </a:pPr>
            <a:r>
              <a:rPr lang="en-GB" sz="4200" dirty="0">
                <a:latin typeface="Lucida Bright" panose="02040602050505020304" pitchFamily="18" charset="0"/>
              </a:rPr>
              <a:t>Thank You</a:t>
            </a:r>
            <a:endParaRPr sz="4200" dirty="0">
              <a:latin typeface="Lucida Bright" panose="02040602050505020304" pitchFamily="18" charset="0"/>
            </a:endParaRPr>
          </a:p>
        </p:txBody>
      </p:sp>
      <p:cxnSp>
        <p:nvCxnSpPr>
          <p:cNvPr id="631" name="Google Shape;631;p60"/>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3372E29D-7D3A-1BE3-5942-E81DF4FF2B8F}"/>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822D504F-8D0C-D7CD-68D7-A2433D1B1CAE}"/>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19EDE7BA-320E-9E7D-854B-F2D2BDF1C617}"/>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76/80</a:t>
            </a:r>
            <a:endParaRPr sz="1200" b="1" dirty="0">
              <a:solidFill>
                <a:schemeClr val="dk1"/>
              </a:solidFill>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BIBLIOGRAPHY</a:t>
            </a:r>
            <a:endParaRPr dirty="0"/>
          </a:p>
        </p:txBody>
      </p:sp>
      <p:sp>
        <p:nvSpPr>
          <p:cNvPr id="641" name="Google Shape;641;p61"/>
          <p:cNvSpPr txBox="1">
            <a:spLocks noGrp="1"/>
          </p:cNvSpPr>
          <p:nvPr>
            <p:ph type="body" idx="1"/>
          </p:nvPr>
        </p:nvSpPr>
        <p:spPr>
          <a:xfrm>
            <a:off x="311700" y="1160828"/>
            <a:ext cx="8520600" cy="3408047"/>
          </a:xfrm>
          <a:prstGeom prst="rect">
            <a:avLst/>
          </a:prstGeom>
        </p:spPr>
        <p:txBody>
          <a:bodyPr spcFirstLastPara="1" wrap="square" lIns="91425" tIns="91425" rIns="91425" bIns="91425" anchor="t" anchorCtr="0">
            <a:normAutofit fontScale="85000" lnSpcReduction="20000"/>
          </a:bodyPr>
          <a:lstStyle/>
          <a:p>
            <a:pPr marL="114300" indent="0" rtl="0">
              <a:spcBef>
                <a:spcPts val="0"/>
              </a:spcBef>
              <a:spcAft>
                <a:spcPts val="0"/>
              </a:spcAft>
              <a:buNone/>
            </a:pPr>
            <a:r>
              <a:rPr lang="en-IN" sz="1000" b="1" i="0" u="none" strike="noStrike" dirty="0">
                <a:solidFill>
                  <a:schemeClr val="tx1"/>
                </a:solidFill>
                <a:effectLst/>
                <a:latin typeface="Arial" panose="020B0604020202020204" pitchFamily="34" charset="0"/>
              </a:rPr>
              <a:t>[1]</a:t>
            </a:r>
            <a:r>
              <a:rPr lang="en-IN" sz="1000" b="0" i="0" u="none" strike="noStrike" dirty="0">
                <a:solidFill>
                  <a:schemeClr val="tx1"/>
                </a:solidFill>
                <a:effectLst/>
                <a:latin typeface="Arial" panose="020B0604020202020204" pitchFamily="34" charset="0"/>
              </a:rPr>
              <a:t> Q. Li et al., "A Survey on Federated Learning Systems: Vision, Hype and Reality for Data Privacy and Protection," in IEEE Transactions on Knowledge and Data Engineering, vol. 35, no. 4, pp. 3347-3366, 1 April 2023, </a:t>
            </a:r>
            <a:r>
              <a:rPr lang="en-IN" sz="1000" b="0" i="0" u="none" strike="noStrike" dirty="0" err="1">
                <a:solidFill>
                  <a:schemeClr val="tx1"/>
                </a:solidFill>
                <a:effectLst/>
                <a:latin typeface="Arial" panose="020B0604020202020204" pitchFamily="34" charset="0"/>
              </a:rPr>
              <a:t>doi</a:t>
            </a:r>
            <a:r>
              <a:rPr lang="en-IN" sz="1000" b="0" i="0" u="none" strike="noStrike" dirty="0" smtClean="0">
                <a:solidFill>
                  <a:schemeClr val="tx1"/>
                </a:solidFill>
                <a:effectLst/>
                <a:latin typeface="Arial" panose="020B0604020202020204" pitchFamily="34" charset="0"/>
              </a:rPr>
              <a:t>: </a:t>
            </a:r>
            <a:r>
              <a:rPr lang="en-IN" sz="1000" b="0" i="0" u="sng" strike="noStrike" dirty="0" smtClean="0">
                <a:solidFill>
                  <a:schemeClr val="accent5">
                    <a:lumMod val="60000"/>
                    <a:lumOff val="40000"/>
                  </a:schemeClr>
                </a:solidFill>
                <a:effectLst/>
                <a:latin typeface="Arial" panose="020B0604020202020204" pitchFamily="34" charset="0"/>
                <a:hlinkClick r:id="rId3">
                  <a:extLst>
                    <a:ext uri="{A12FA001-AC4F-418D-AE19-62706E023703}">
                      <ahyp:hlinkClr xmlns="" xmlns:ahyp="http://schemas.microsoft.com/office/drawing/2018/hyperlinkcolor" val="tx"/>
                    </a:ext>
                  </a:extLst>
                </a:hlinkClick>
              </a:rPr>
              <a:t>https</a:t>
            </a:r>
            <a:r>
              <a:rPr lang="en-IN" sz="1000" b="0" i="0" u="sng" strike="noStrike" dirty="0">
                <a:solidFill>
                  <a:schemeClr val="accent5">
                    <a:lumMod val="60000"/>
                    <a:lumOff val="40000"/>
                  </a:schemeClr>
                </a:solidFill>
                <a:effectLst/>
                <a:latin typeface="Arial" panose="020B0604020202020204" pitchFamily="34" charset="0"/>
                <a:hlinkClick r:id="rId3">
                  <a:extLst>
                    <a:ext uri="{A12FA001-AC4F-418D-AE19-62706E023703}">
                      <ahyp:hlinkClr xmlns="" xmlns:ahyp="http://schemas.microsoft.com/office/drawing/2018/hyperlinkcolor" val="tx"/>
                    </a:ext>
                  </a:extLst>
                </a:hlinkClick>
              </a:rPr>
              <a:t>://doi.org/10.1109/TKDE.2021.3124599</a:t>
            </a:r>
            <a:r>
              <a:rPr lang="en-IN" sz="1000" b="0" i="0" u="none" strike="noStrike" dirty="0">
                <a:solidFill>
                  <a:schemeClr val="accent5">
                    <a:lumMod val="60000"/>
                    <a:lumOff val="40000"/>
                  </a:schemeClr>
                </a:solidFill>
                <a:effectLst/>
                <a:latin typeface="Arial" panose="020B0604020202020204" pitchFamily="34" charset="0"/>
              </a:rPr>
              <a:t>.</a:t>
            </a:r>
            <a:endParaRPr lang="en-IN" sz="1000" b="0" dirty="0">
              <a:solidFill>
                <a:schemeClr val="accent5">
                  <a:lumMod val="60000"/>
                  <a:lumOff val="40000"/>
                </a:schemeClr>
              </a:solidFill>
              <a:effectLst/>
            </a:endParaRPr>
          </a:p>
          <a:p>
            <a:pPr marL="114300" indent="0" rtl="0">
              <a:spcBef>
                <a:spcPts val="0"/>
              </a:spcBef>
              <a:spcAft>
                <a:spcPts val="0"/>
              </a:spcAft>
              <a:buNone/>
            </a:pPr>
            <a:r>
              <a:rPr lang="en-IN" sz="1000" b="0" dirty="0">
                <a:solidFill>
                  <a:schemeClr val="tx1"/>
                </a:solidFill>
                <a:effectLst/>
              </a:rPr>
              <a:t/>
            </a:r>
            <a:br>
              <a:rPr lang="en-IN" sz="1000" b="0" dirty="0">
                <a:solidFill>
                  <a:schemeClr val="tx1"/>
                </a:solidFill>
                <a:effectLst/>
              </a:rPr>
            </a:br>
            <a:r>
              <a:rPr lang="en-IN" sz="1000" b="1" i="0" u="none" strike="noStrike" dirty="0">
                <a:solidFill>
                  <a:schemeClr val="tx1"/>
                </a:solidFill>
                <a:effectLst/>
                <a:latin typeface="Arial" panose="020B0604020202020204" pitchFamily="34" charset="0"/>
              </a:rPr>
              <a:t>[2] </a:t>
            </a:r>
            <a:r>
              <a:rPr lang="en-IN" sz="1000" b="0" i="0" u="none" strike="noStrike" dirty="0">
                <a:solidFill>
                  <a:schemeClr val="tx1"/>
                </a:solidFill>
                <a:effectLst/>
                <a:latin typeface="Arial" panose="020B0604020202020204" pitchFamily="34" charset="0"/>
              </a:rPr>
              <a:t>Amelia Jiménez-Sánchez, Mickael Tardy, Miguel A. </a:t>
            </a:r>
            <a:r>
              <a:rPr lang="en-IN" sz="1000" b="0" i="0" u="none" strike="noStrike" dirty="0" err="1">
                <a:solidFill>
                  <a:schemeClr val="tx1"/>
                </a:solidFill>
                <a:effectLst/>
                <a:latin typeface="Arial" panose="020B0604020202020204" pitchFamily="34" charset="0"/>
              </a:rPr>
              <a:t>González</a:t>
            </a:r>
            <a:r>
              <a:rPr lang="en-IN" sz="1000" b="0" i="0" u="none" strike="noStrike" dirty="0">
                <a:solidFill>
                  <a:schemeClr val="tx1"/>
                </a:solidFill>
                <a:effectLst/>
                <a:latin typeface="Arial" panose="020B0604020202020204" pitchFamily="34" charset="0"/>
              </a:rPr>
              <a:t> </a:t>
            </a:r>
            <a:r>
              <a:rPr lang="en-IN" sz="1000" b="0" i="0" u="none" strike="noStrike" dirty="0" smtClean="0">
                <a:solidFill>
                  <a:schemeClr val="tx1"/>
                </a:solidFill>
                <a:effectLst/>
                <a:latin typeface="Arial" panose="020B0604020202020204" pitchFamily="34" charset="0"/>
              </a:rPr>
              <a:t> </a:t>
            </a:r>
            <a:r>
              <a:rPr lang="en-IN" sz="1000" b="0" i="0" u="none" strike="noStrike" dirty="0" err="1" smtClean="0">
                <a:solidFill>
                  <a:schemeClr val="tx1"/>
                </a:solidFill>
                <a:effectLst/>
                <a:latin typeface="Arial" panose="020B0604020202020204" pitchFamily="34" charset="0"/>
              </a:rPr>
              <a:t>Ballester</a:t>
            </a:r>
            <a:r>
              <a:rPr lang="en-IN" sz="1000" b="0" i="0" u="none" strike="noStrike" dirty="0">
                <a:solidFill>
                  <a:schemeClr val="tx1"/>
                </a:solidFill>
                <a:effectLst/>
                <a:latin typeface="Arial" panose="020B0604020202020204" pitchFamily="34" charset="0"/>
              </a:rPr>
              <a:t>, Diana Mateus, Gemma </a:t>
            </a:r>
            <a:r>
              <a:rPr lang="en-IN" sz="1000" b="0" i="0" u="none" strike="noStrike" dirty="0" err="1">
                <a:solidFill>
                  <a:schemeClr val="tx1"/>
                </a:solidFill>
                <a:effectLst/>
                <a:latin typeface="Arial" panose="020B0604020202020204" pitchFamily="34" charset="0"/>
              </a:rPr>
              <a:t>Piella</a:t>
            </a:r>
            <a:r>
              <a:rPr lang="en-IN" sz="1000" b="0" i="0" u="none" strike="noStrike" dirty="0">
                <a:solidFill>
                  <a:schemeClr val="tx1"/>
                </a:solidFill>
                <a:effectLst/>
                <a:latin typeface="Arial" panose="020B0604020202020204" pitchFamily="34" charset="0"/>
              </a:rPr>
              <a:t>,</a:t>
            </a:r>
            <a:endParaRPr lang="en-IN" sz="1000" b="0" dirty="0">
              <a:solidFill>
                <a:schemeClr val="tx1"/>
              </a:solidFill>
              <a:effectLst/>
            </a:endParaRPr>
          </a:p>
          <a:p>
            <a:pPr marL="114300" indent="0" rtl="0">
              <a:spcBef>
                <a:spcPts val="0"/>
              </a:spcBef>
              <a:spcAft>
                <a:spcPts val="0"/>
              </a:spcAft>
              <a:buNone/>
            </a:pPr>
            <a:r>
              <a:rPr lang="en-IN" sz="1000" b="0" i="0" u="none" strike="noStrike" dirty="0">
                <a:solidFill>
                  <a:schemeClr val="tx1"/>
                </a:solidFill>
                <a:effectLst/>
                <a:latin typeface="Arial" panose="020B0604020202020204" pitchFamily="34" charset="0"/>
              </a:rPr>
              <a:t>Memory-aware curriculum federated learning for breast cancer </a:t>
            </a:r>
            <a:r>
              <a:rPr lang="en-IN" sz="1000" b="0" i="0" u="none" strike="noStrike" dirty="0" smtClean="0">
                <a:solidFill>
                  <a:schemeClr val="tx1"/>
                </a:solidFill>
                <a:effectLst/>
                <a:latin typeface="Arial" panose="020B0604020202020204" pitchFamily="34" charset="0"/>
              </a:rPr>
              <a:t> classification, Computer </a:t>
            </a:r>
            <a:r>
              <a:rPr lang="en-IN" sz="1000" b="0" i="0" u="none" strike="noStrike" dirty="0">
                <a:solidFill>
                  <a:schemeClr val="tx1"/>
                </a:solidFill>
                <a:effectLst/>
                <a:latin typeface="Arial" panose="020B0604020202020204" pitchFamily="34" charset="0"/>
              </a:rPr>
              <a:t>Methods and Programs in </a:t>
            </a:r>
            <a:r>
              <a:rPr lang="en-IN" sz="1000" b="0" i="0" u="none" strike="noStrike" dirty="0" err="1">
                <a:solidFill>
                  <a:schemeClr val="tx1"/>
                </a:solidFill>
                <a:effectLst/>
                <a:latin typeface="Arial" panose="020B0604020202020204" pitchFamily="34" charset="0"/>
              </a:rPr>
              <a:t>Biomedicine,Volume</a:t>
            </a:r>
            <a:r>
              <a:rPr lang="en-IN" sz="1000" b="0" i="0" u="none" strike="noStrike" dirty="0">
                <a:solidFill>
                  <a:schemeClr val="tx1"/>
                </a:solidFill>
                <a:effectLst/>
                <a:latin typeface="Arial" panose="020B0604020202020204" pitchFamily="34" charset="0"/>
              </a:rPr>
              <a:t> 229,2023, 107318,ISSN 0169-2607,</a:t>
            </a:r>
            <a:r>
              <a:rPr lang="en-IN" sz="1000" b="0" i="0" u="sng" strike="noStrike" dirty="0">
                <a:solidFill>
                  <a:schemeClr val="accent5">
                    <a:lumMod val="60000"/>
                    <a:lumOff val="40000"/>
                  </a:schemeClr>
                </a:solidFill>
                <a:effectLst/>
                <a:latin typeface="Arial" panose="020B0604020202020204" pitchFamily="34" charset="0"/>
                <a:hlinkClick r:id="rId4">
                  <a:extLst>
                    <a:ext uri="{A12FA001-AC4F-418D-AE19-62706E023703}">
                      <ahyp:hlinkClr xmlns="" xmlns:ahyp="http://schemas.microsoft.com/office/drawing/2018/hyperlinkcolor" val="tx"/>
                    </a:ext>
                  </a:extLst>
                </a:hlinkClick>
              </a:rPr>
              <a:t>https://doi.org/10.1016/j.cmpb.2022.107318</a:t>
            </a:r>
            <a:r>
              <a:rPr lang="en-IN" sz="1000" b="0" i="0" u="none" strike="noStrike" dirty="0">
                <a:solidFill>
                  <a:schemeClr val="tx1"/>
                </a:solidFill>
                <a:effectLst/>
                <a:latin typeface="Arial" panose="020B0604020202020204" pitchFamily="34" charset="0"/>
              </a:rPr>
              <a:t>.</a:t>
            </a:r>
            <a:endParaRPr lang="en-IN" sz="1000" b="0" dirty="0">
              <a:solidFill>
                <a:schemeClr val="tx1"/>
              </a:solidFill>
              <a:effectLst/>
            </a:endParaRPr>
          </a:p>
          <a:p>
            <a:pPr marL="114300" indent="0" rtl="0">
              <a:spcBef>
                <a:spcPts val="0"/>
              </a:spcBef>
              <a:spcAft>
                <a:spcPts val="0"/>
              </a:spcAft>
              <a:buNone/>
            </a:pPr>
            <a:r>
              <a:rPr lang="en-IN" sz="1000" b="0" dirty="0">
                <a:solidFill>
                  <a:schemeClr val="tx1"/>
                </a:solidFill>
                <a:effectLst/>
              </a:rPr>
              <a:t/>
            </a:r>
            <a:br>
              <a:rPr lang="en-IN" sz="1000" b="0" dirty="0">
                <a:solidFill>
                  <a:schemeClr val="tx1"/>
                </a:solidFill>
                <a:effectLst/>
              </a:rPr>
            </a:br>
            <a:r>
              <a:rPr lang="en-IN" sz="1000" b="1" i="0" u="none" strike="noStrike" dirty="0">
                <a:solidFill>
                  <a:schemeClr val="tx1"/>
                </a:solidFill>
                <a:effectLst/>
                <a:latin typeface="Arial" panose="020B0604020202020204" pitchFamily="34" charset="0"/>
              </a:rPr>
              <a:t>[3] </a:t>
            </a:r>
            <a:r>
              <a:rPr lang="en-IN" sz="1000" b="0" i="0" u="none" strike="noStrike" dirty="0">
                <a:solidFill>
                  <a:schemeClr val="tx1"/>
                </a:solidFill>
                <a:effectLst/>
                <a:latin typeface="Arial" panose="020B0604020202020204" pitchFamily="34" charset="0"/>
              </a:rPr>
              <a:t>Yaqoob, Mateen &amp; Nazir, Muhammad &amp; Qureshi, Sajida &amp; Al-Rasheed, Amal. (2023). Hybrid Classifier-Based Federated Learning in Health Service Providers for Cardiovascular Disease Prediction. Applied Sciences. 13. 1911. 0.3390/app13031911. DOI :  </a:t>
            </a:r>
            <a:r>
              <a:rPr lang="en-IN" sz="1000" b="0" i="0" u="sng" strike="noStrike" dirty="0">
                <a:solidFill>
                  <a:schemeClr val="accent5">
                    <a:lumMod val="60000"/>
                    <a:lumOff val="40000"/>
                  </a:schemeClr>
                </a:solidFill>
                <a:effectLst/>
                <a:latin typeface="Arial" panose="020B0604020202020204" pitchFamily="34" charset="0"/>
                <a:hlinkClick r:id="rId5">
                  <a:extLst>
                    <a:ext uri="{A12FA001-AC4F-418D-AE19-62706E023703}">
                      <ahyp:hlinkClr xmlns="" xmlns:ahyp="http://schemas.microsoft.com/office/drawing/2018/hyperlinkcolor" val="tx"/>
                    </a:ext>
                  </a:extLst>
                </a:hlinkClick>
              </a:rPr>
              <a:t>https://doi.org/10.3390/app13031911</a:t>
            </a:r>
            <a:endParaRPr lang="en-IN" sz="1000" b="0" dirty="0">
              <a:solidFill>
                <a:schemeClr val="accent5">
                  <a:lumMod val="60000"/>
                  <a:lumOff val="40000"/>
                </a:schemeClr>
              </a:solidFill>
              <a:effectLst/>
            </a:endParaRPr>
          </a:p>
          <a:p>
            <a:pPr marL="114300" indent="0" rtl="0">
              <a:spcBef>
                <a:spcPts val="0"/>
              </a:spcBef>
              <a:spcAft>
                <a:spcPts val="0"/>
              </a:spcAft>
              <a:buNone/>
            </a:pPr>
            <a:r>
              <a:rPr lang="en-IN" sz="1000" b="0" dirty="0">
                <a:solidFill>
                  <a:schemeClr val="tx1"/>
                </a:solidFill>
                <a:effectLst/>
              </a:rPr>
              <a:t/>
            </a:r>
            <a:br>
              <a:rPr lang="en-IN" sz="1000" b="0" dirty="0">
                <a:solidFill>
                  <a:schemeClr val="tx1"/>
                </a:solidFill>
                <a:effectLst/>
              </a:rPr>
            </a:br>
            <a:r>
              <a:rPr lang="en-IN" sz="1000" b="1" i="0" u="none" strike="noStrike" dirty="0">
                <a:solidFill>
                  <a:schemeClr val="tx1"/>
                </a:solidFill>
                <a:effectLst/>
                <a:latin typeface="Arial" panose="020B0604020202020204" pitchFamily="34" charset="0"/>
              </a:rPr>
              <a:t>[4]</a:t>
            </a:r>
            <a:r>
              <a:rPr lang="en-IN" sz="1000" b="0" i="0" u="none" strike="noStrike" dirty="0">
                <a:solidFill>
                  <a:schemeClr val="tx1"/>
                </a:solidFill>
                <a:effectLst/>
                <a:latin typeface="Arial" panose="020B0604020202020204" pitchFamily="34" charset="0"/>
              </a:rPr>
              <a:t> Zhang, </a:t>
            </a:r>
            <a:r>
              <a:rPr lang="en-IN" sz="1000" b="0" i="0" u="none" strike="noStrike" dirty="0" err="1">
                <a:solidFill>
                  <a:schemeClr val="tx1"/>
                </a:solidFill>
                <a:effectLst/>
                <a:latin typeface="Arial" panose="020B0604020202020204" pitchFamily="34" charset="0"/>
              </a:rPr>
              <a:t>Tianyu</a:t>
            </a:r>
            <a:r>
              <a:rPr lang="en-IN" sz="1000" b="0" i="0" u="none" strike="noStrike" dirty="0">
                <a:solidFill>
                  <a:schemeClr val="tx1"/>
                </a:solidFill>
                <a:effectLst/>
                <a:latin typeface="Arial" panose="020B0604020202020204" pitchFamily="34" charset="0"/>
              </a:rPr>
              <a:t> &amp; Tan, Tao &amp; Han, Luyi &amp; </a:t>
            </a:r>
            <a:r>
              <a:rPr lang="en-IN" sz="1000" b="0" i="0" u="none" strike="noStrike" dirty="0" err="1">
                <a:solidFill>
                  <a:schemeClr val="tx1"/>
                </a:solidFill>
                <a:effectLst/>
                <a:latin typeface="Arial" panose="020B0604020202020204" pitchFamily="34" charset="0"/>
              </a:rPr>
              <a:t>Appelman</a:t>
            </a:r>
            <a:r>
              <a:rPr lang="en-IN" sz="1000" b="0" i="0" u="none" strike="noStrike" dirty="0">
                <a:solidFill>
                  <a:schemeClr val="tx1"/>
                </a:solidFill>
                <a:effectLst/>
                <a:latin typeface="Arial" panose="020B0604020202020204" pitchFamily="34" charset="0"/>
              </a:rPr>
              <a:t>, Linda &amp; Veltman, Jeroen &amp; Wessels, Ronni &amp; </a:t>
            </a:r>
            <a:r>
              <a:rPr lang="en-IN" sz="1000" b="0" i="0" u="none" strike="noStrike" dirty="0" err="1">
                <a:solidFill>
                  <a:schemeClr val="tx1"/>
                </a:solidFill>
                <a:effectLst/>
                <a:latin typeface="Arial" panose="020B0604020202020204" pitchFamily="34" charset="0"/>
              </a:rPr>
              <a:t>Duvivier</a:t>
            </a:r>
            <a:r>
              <a:rPr lang="en-IN" sz="1000" b="0" i="0" u="none" strike="noStrike" dirty="0">
                <a:solidFill>
                  <a:schemeClr val="tx1"/>
                </a:solidFill>
                <a:effectLst/>
                <a:latin typeface="Arial" panose="020B0604020202020204" pitchFamily="34" charset="0"/>
              </a:rPr>
              <a:t>, Katya &amp; Loo, Claudette &amp; Gao, Yuan &amp; Wang, Xin &amp; </a:t>
            </a:r>
            <a:r>
              <a:rPr lang="en-IN" sz="1000" b="0" i="0" u="none" strike="noStrike" dirty="0" err="1">
                <a:solidFill>
                  <a:schemeClr val="tx1"/>
                </a:solidFill>
                <a:effectLst/>
                <a:latin typeface="Arial" panose="020B0604020202020204" pitchFamily="34" charset="0"/>
              </a:rPr>
              <a:t>Horlings</a:t>
            </a:r>
            <a:r>
              <a:rPr lang="en-IN" sz="1000" b="0" i="0" u="none" strike="noStrike" dirty="0">
                <a:solidFill>
                  <a:schemeClr val="tx1"/>
                </a:solidFill>
                <a:effectLst/>
                <a:latin typeface="Arial" panose="020B0604020202020204" pitchFamily="34" charset="0"/>
              </a:rPr>
              <a:t>, Hugo &amp; Beets-Tan, Regina &amp; Mann, </a:t>
            </a:r>
            <a:r>
              <a:rPr lang="en-IN" sz="1000" b="0" i="0" u="none" strike="noStrike" dirty="0" err="1">
                <a:solidFill>
                  <a:schemeClr val="tx1"/>
                </a:solidFill>
                <a:effectLst/>
                <a:latin typeface="Arial" panose="020B0604020202020204" pitchFamily="34" charset="0"/>
              </a:rPr>
              <a:t>Ritse</a:t>
            </a:r>
            <a:r>
              <a:rPr lang="en-IN" sz="1000" b="0" i="0" u="none" strike="noStrike" dirty="0">
                <a:solidFill>
                  <a:schemeClr val="tx1"/>
                </a:solidFill>
                <a:effectLst/>
                <a:latin typeface="Arial" panose="020B0604020202020204" pitchFamily="34" charset="0"/>
              </a:rPr>
              <a:t>. (2023). Predicting breast cancer types on and beyond molecular level in a multi-modal fashion. :</a:t>
            </a:r>
            <a:r>
              <a:rPr lang="en-IN" sz="1000" b="0" i="0" u="none" strike="noStrike" dirty="0" err="1">
                <a:solidFill>
                  <a:schemeClr val="tx1"/>
                </a:solidFill>
                <a:effectLst/>
                <a:latin typeface="Arial" panose="020B0604020202020204" pitchFamily="34" charset="0"/>
              </a:rPr>
              <a:t>npj</a:t>
            </a:r>
            <a:r>
              <a:rPr lang="en-IN" sz="1000" b="0" i="0" u="none" strike="noStrike" dirty="0">
                <a:solidFill>
                  <a:schemeClr val="tx1"/>
                </a:solidFill>
                <a:effectLst/>
                <a:latin typeface="Arial" panose="020B0604020202020204" pitchFamily="34" charset="0"/>
              </a:rPr>
              <a:t> Breast Cancer. 9. 10.1038/s41523-023-00517-2. </a:t>
            </a:r>
            <a:r>
              <a:rPr lang="en-IN" sz="1000" b="0" i="0" u="none" strike="noStrike" dirty="0" err="1">
                <a:solidFill>
                  <a:schemeClr val="tx1"/>
                </a:solidFill>
                <a:effectLst/>
                <a:latin typeface="Arial" panose="020B0604020202020204" pitchFamily="34" charset="0"/>
              </a:rPr>
              <a:t>DOI:</a:t>
            </a:r>
            <a:r>
              <a:rPr lang="en-IN" sz="1000" b="0" i="0" u="sng" strike="noStrike" dirty="0" err="1">
                <a:solidFill>
                  <a:schemeClr val="accent5">
                    <a:lumMod val="60000"/>
                    <a:lumOff val="40000"/>
                  </a:schemeClr>
                </a:solidFill>
                <a:effectLst/>
                <a:latin typeface="Arial" panose="020B0604020202020204" pitchFamily="34" charset="0"/>
                <a:hlinkClick r:id="rId6">
                  <a:extLst>
                    <a:ext uri="{A12FA001-AC4F-418D-AE19-62706E023703}">
                      <ahyp:hlinkClr xmlns="" xmlns:ahyp="http://schemas.microsoft.com/office/drawing/2018/hyperlinkcolor" val="tx"/>
                    </a:ext>
                  </a:extLst>
                </a:hlinkClick>
              </a:rPr>
              <a:t>https</a:t>
            </a:r>
            <a:r>
              <a:rPr lang="en-IN" sz="1000" b="0" i="0" u="sng" strike="noStrike" dirty="0">
                <a:solidFill>
                  <a:schemeClr val="accent5">
                    <a:lumMod val="60000"/>
                    <a:lumOff val="40000"/>
                  </a:schemeClr>
                </a:solidFill>
                <a:effectLst/>
                <a:latin typeface="Arial" panose="020B0604020202020204" pitchFamily="34" charset="0"/>
                <a:hlinkClick r:id="rId6">
                  <a:extLst>
                    <a:ext uri="{A12FA001-AC4F-418D-AE19-62706E023703}">
                      <ahyp:hlinkClr xmlns="" xmlns:ahyp="http://schemas.microsoft.com/office/drawing/2018/hyperlinkcolor" val="tx"/>
                    </a:ext>
                  </a:extLst>
                </a:hlinkClick>
              </a:rPr>
              <a:t>://doi.org/10.1038/s41523-023-00517-2</a:t>
            </a:r>
            <a:endParaRPr lang="en-IN" sz="1000" b="0" dirty="0">
              <a:solidFill>
                <a:schemeClr val="accent5">
                  <a:lumMod val="60000"/>
                  <a:lumOff val="40000"/>
                </a:schemeClr>
              </a:solidFill>
              <a:effectLst/>
            </a:endParaRPr>
          </a:p>
          <a:p>
            <a:pPr marL="114300" indent="0" rtl="0">
              <a:spcBef>
                <a:spcPts val="0"/>
              </a:spcBef>
              <a:spcAft>
                <a:spcPts val="0"/>
              </a:spcAft>
              <a:buNone/>
            </a:pPr>
            <a:r>
              <a:rPr lang="en-IN" sz="1000" b="0" dirty="0">
                <a:solidFill>
                  <a:schemeClr val="tx1"/>
                </a:solidFill>
                <a:effectLst/>
              </a:rPr>
              <a:t/>
            </a:r>
            <a:br>
              <a:rPr lang="en-IN" sz="1000" b="0" dirty="0">
                <a:solidFill>
                  <a:schemeClr val="tx1"/>
                </a:solidFill>
                <a:effectLst/>
              </a:rPr>
            </a:br>
            <a:r>
              <a:rPr lang="en-IN" sz="1000" b="1" i="0" u="none" strike="noStrike" dirty="0">
                <a:solidFill>
                  <a:schemeClr val="tx1"/>
                </a:solidFill>
                <a:effectLst/>
                <a:latin typeface="Arial" panose="020B0604020202020204" pitchFamily="34" charset="0"/>
              </a:rPr>
              <a:t>[5] </a:t>
            </a:r>
            <a:r>
              <a:rPr lang="en-IN" sz="1000" b="0" i="0" u="none" strike="noStrike" dirty="0">
                <a:solidFill>
                  <a:schemeClr val="tx1"/>
                </a:solidFill>
                <a:effectLst/>
                <a:latin typeface="Arial" panose="020B0604020202020204" pitchFamily="34" charset="0"/>
              </a:rPr>
              <a:t>Li, </a:t>
            </a:r>
            <a:r>
              <a:rPr lang="en-IN" sz="1000" b="0" i="0" u="none" strike="noStrike" dirty="0" err="1">
                <a:solidFill>
                  <a:schemeClr val="tx1"/>
                </a:solidFill>
                <a:effectLst/>
                <a:latin typeface="Arial" panose="020B0604020202020204" pitchFamily="34" charset="0"/>
              </a:rPr>
              <a:t>Lingxiao</a:t>
            </a:r>
            <a:r>
              <a:rPr lang="en-IN" sz="1000" b="0" i="0" u="none" strike="noStrike" dirty="0">
                <a:solidFill>
                  <a:schemeClr val="tx1"/>
                </a:solidFill>
                <a:effectLst/>
                <a:latin typeface="Arial" panose="020B0604020202020204" pitchFamily="34" charset="0"/>
              </a:rPr>
              <a:t> &amp; </a:t>
            </a:r>
            <a:r>
              <a:rPr lang="en-IN" sz="1000" b="0" i="0" u="none" strike="noStrike" dirty="0" err="1">
                <a:solidFill>
                  <a:schemeClr val="tx1"/>
                </a:solidFill>
                <a:effectLst/>
                <a:latin typeface="Arial" panose="020B0604020202020204" pitchFamily="34" charset="0"/>
              </a:rPr>
              <a:t>Xie</a:t>
            </a:r>
            <a:r>
              <a:rPr lang="en-IN" sz="1000" b="0" i="0" u="none" strike="noStrike" dirty="0">
                <a:solidFill>
                  <a:schemeClr val="tx1"/>
                </a:solidFill>
                <a:effectLst/>
                <a:latin typeface="Arial" panose="020B0604020202020204" pitchFamily="34" charset="0"/>
              </a:rPr>
              <a:t>, </a:t>
            </a:r>
            <a:r>
              <a:rPr lang="en-IN" sz="1000" b="0" i="0" u="none" strike="noStrike" dirty="0" err="1">
                <a:solidFill>
                  <a:schemeClr val="tx1"/>
                </a:solidFill>
                <a:effectLst/>
                <a:latin typeface="Arial" panose="020B0604020202020204" pitchFamily="34" charset="0"/>
              </a:rPr>
              <a:t>Niantao</a:t>
            </a:r>
            <a:r>
              <a:rPr lang="en-IN" sz="1000" b="0" i="0" u="none" strike="noStrike" dirty="0">
                <a:solidFill>
                  <a:schemeClr val="tx1"/>
                </a:solidFill>
                <a:effectLst/>
                <a:latin typeface="Arial" panose="020B0604020202020204" pitchFamily="34" charset="0"/>
              </a:rPr>
              <a:t> &amp; Yuan, Sha. (2022). A Federated Learning Framework for Breast Cancer Histopathological Image Classification. Electronics. 11. 3767. 10.3390/electronics11223767. </a:t>
            </a:r>
            <a:endParaRPr lang="en-IN" sz="1000" b="0" dirty="0">
              <a:solidFill>
                <a:schemeClr val="tx1"/>
              </a:solidFill>
              <a:effectLst/>
            </a:endParaRPr>
          </a:p>
          <a:p>
            <a:pPr marL="114300" indent="0" rtl="0">
              <a:spcBef>
                <a:spcPts val="0"/>
              </a:spcBef>
              <a:spcAft>
                <a:spcPts val="0"/>
              </a:spcAft>
              <a:buNone/>
            </a:pPr>
            <a:r>
              <a:rPr lang="en-IN" sz="1000" b="0" i="0" u="none" strike="noStrike" dirty="0">
                <a:solidFill>
                  <a:schemeClr val="tx1"/>
                </a:solidFill>
                <a:effectLst/>
                <a:latin typeface="Arial" panose="020B0604020202020204" pitchFamily="34" charset="0"/>
              </a:rPr>
              <a:t>DOI :</a:t>
            </a:r>
            <a:r>
              <a:rPr lang="en-IN" sz="1000" b="0" i="0" u="sng" strike="noStrike" dirty="0">
                <a:solidFill>
                  <a:schemeClr val="accent5">
                    <a:lumMod val="60000"/>
                    <a:lumOff val="40000"/>
                  </a:schemeClr>
                </a:solidFill>
                <a:effectLst/>
                <a:latin typeface="Arial" panose="020B0604020202020204" pitchFamily="34" charset="0"/>
                <a:hlinkClick r:id="rId7">
                  <a:extLst>
                    <a:ext uri="{A12FA001-AC4F-418D-AE19-62706E023703}">
                      <ahyp:hlinkClr xmlns="" xmlns:ahyp="http://schemas.microsoft.com/office/drawing/2018/hyperlinkcolor" val="tx"/>
                    </a:ext>
                  </a:extLst>
                </a:hlinkClick>
              </a:rPr>
              <a:t>https://doi.org/10.3390/electronics11223767</a:t>
            </a:r>
            <a:endParaRPr lang="en-IN" sz="1000" b="0" i="0" u="sng" strike="noStrike" dirty="0">
              <a:solidFill>
                <a:schemeClr val="accent5">
                  <a:lumMod val="60000"/>
                  <a:lumOff val="40000"/>
                </a:schemeClr>
              </a:solidFill>
              <a:effectLst/>
              <a:latin typeface="Arial" panose="020B0604020202020204" pitchFamily="34" charset="0"/>
            </a:endParaRPr>
          </a:p>
          <a:p>
            <a:pPr marL="114300" indent="0" rtl="0">
              <a:spcBef>
                <a:spcPts val="0"/>
              </a:spcBef>
              <a:spcAft>
                <a:spcPts val="0"/>
              </a:spcAft>
              <a:buNone/>
            </a:pPr>
            <a:endParaRPr lang="en-IN" sz="1000" b="0" i="0" u="sng" strike="noStrike" dirty="0">
              <a:solidFill>
                <a:schemeClr val="tx1"/>
              </a:solidFill>
              <a:effectLst/>
              <a:latin typeface="Arial" panose="020B0604020202020204" pitchFamily="34" charset="0"/>
            </a:endParaRPr>
          </a:p>
          <a:p>
            <a:pPr marL="114300" indent="0" rtl="0">
              <a:spcBef>
                <a:spcPts val="0"/>
              </a:spcBef>
              <a:spcAft>
                <a:spcPts val="0"/>
              </a:spcAft>
              <a:buNone/>
            </a:pPr>
            <a:r>
              <a:rPr lang="en-IN" sz="1000" b="1" i="0" u="none" strike="noStrike" dirty="0">
                <a:solidFill>
                  <a:schemeClr val="tx1"/>
                </a:solidFill>
                <a:effectLst/>
                <a:latin typeface="Arial" panose="020B0604020202020204" pitchFamily="34" charset="0"/>
              </a:rPr>
              <a:t>[6]</a:t>
            </a:r>
            <a:r>
              <a:rPr lang="en-IN" sz="1000" b="0" i="0" u="none" strike="noStrike" dirty="0">
                <a:solidFill>
                  <a:schemeClr val="tx1"/>
                </a:solidFill>
                <a:effectLst/>
                <a:latin typeface="Arial" panose="020B0604020202020204" pitchFamily="34" charset="0"/>
              </a:rPr>
              <a:t> G. N. Ahmad, H. Fatima, S. Ullah, A. Salah </a:t>
            </a:r>
            <a:r>
              <a:rPr lang="en-IN" sz="1000" b="0" i="0" u="none" strike="noStrike" dirty="0" err="1">
                <a:solidFill>
                  <a:schemeClr val="tx1"/>
                </a:solidFill>
                <a:effectLst/>
                <a:latin typeface="Arial" panose="020B0604020202020204" pitchFamily="34" charset="0"/>
              </a:rPr>
              <a:t>Saidi</a:t>
            </a:r>
            <a:r>
              <a:rPr lang="en-IN" sz="1000" b="0" i="0" u="none" strike="noStrike" dirty="0">
                <a:solidFill>
                  <a:schemeClr val="tx1"/>
                </a:solidFill>
                <a:effectLst/>
                <a:latin typeface="Arial" panose="020B0604020202020204" pitchFamily="34" charset="0"/>
              </a:rPr>
              <a:t> and </a:t>
            </a:r>
            <a:r>
              <a:rPr lang="en-IN" sz="1000" b="0" i="0" u="none" strike="noStrike" dirty="0" err="1">
                <a:solidFill>
                  <a:schemeClr val="tx1"/>
                </a:solidFill>
                <a:effectLst/>
                <a:latin typeface="Arial" panose="020B0604020202020204" pitchFamily="34" charset="0"/>
              </a:rPr>
              <a:t>Imdadullah</a:t>
            </a:r>
            <a:r>
              <a:rPr lang="en-IN" sz="1000" b="0" i="0" u="none" strike="noStrike" dirty="0">
                <a:solidFill>
                  <a:schemeClr val="tx1"/>
                </a:solidFill>
                <a:effectLst/>
                <a:latin typeface="Arial" panose="020B0604020202020204" pitchFamily="34" charset="0"/>
              </a:rPr>
              <a:t>, "Efficient Medical Diagnosis of Human Heart Diseases Using Machine Learning Techniques With and Without </a:t>
            </a:r>
            <a:r>
              <a:rPr lang="en-IN" sz="1000" b="0" i="0" u="none" strike="noStrike" dirty="0" err="1">
                <a:solidFill>
                  <a:schemeClr val="tx1"/>
                </a:solidFill>
                <a:effectLst/>
                <a:latin typeface="Arial" panose="020B0604020202020204" pitchFamily="34" charset="0"/>
              </a:rPr>
              <a:t>GridSearchCV</a:t>
            </a:r>
            <a:r>
              <a:rPr lang="en-IN" sz="1000" b="0" i="0" u="none" strike="noStrike" dirty="0">
                <a:solidFill>
                  <a:schemeClr val="tx1"/>
                </a:solidFill>
                <a:effectLst/>
                <a:latin typeface="Arial" panose="020B0604020202020204" pitchFamily="34" charset="0"/>
              </a:rPr>
              <a:t>," in IEEE Access, vol. 10, pp. 80151-80173, 2022, </a:t>
            </a:r>
            <a:r>
              <a:rPr lang="en-IN" sz="1000" b="0" i="0" u="none" strike="noStrike" dirty="0" err="1">
                <a:solidFill>
                  <a:schemeClr val="tx1"/>
                </a:solidFill>
                <a:effectLst/>
                <a:latin typeface="Arial" panose="020B0604020202020204" pitchFamily="34" charset="0"/>
              </a:rPr>
              <a:t>doi:</a:t>
            </a:r>
            <a:r>
              <a:rPr lang="en-IN" sz="1000" b="0" i="0" u="sng" strike="noStrike" dirty="0" err="1">
                <a:solidFill>
                  <a:schemeClr val="accent5">
                    <a:lumMod val="60000"/>
                    <a:lumOff val="40000"/>
                  </a:schemeClr>
                </a:solidFill>
                <a:effectLst/>
                <a:latin typeface="Arial" panose="020B0604020202020204" pitchFamily="34" charset="0"/>
                <a:hlinkClick r:id="rId8">
                  <a:extLst>
                    <a:ext uri="{A12FA001-AC4F-418D-AE19-62706E023703}">
                      <ahyp:hlinkClr xmlns="" xmlns:ahyp="http://schemas.microsoft.com/office/drawing/2018/hyperlinkcolor" val="tx"/>
                    </a:ext>
                  </a:extLst>
                </a:hlinkClick>
              </a:rPr>
              <a:t>https</a:t>
            </a:r>
            <a:r>
              <a:rPr lang="en-IN" sz="1000" b="0" i="0" u="sng" strike="noStrike" dirty="0">
                <a:solidFill>
                  <a:schemeClr val="accent5">
                    <a:lumMod val="60000"/>
                    <a:lumOff val="40000"/>
                  </a:schemeClr>
                </a:solidFill>
                <a:effectLst/>
                <a:latin typeface="Arial" panose="020B0604020202020204" pitchFamily="34" charset="0"/>
                <a:hlinkClick r:id="rId8">
                  <a:extLst>
                    <a:ext uri="{A12FA001-AC4F-418D-AE19-62706E023703}">
                      <ahyp:hlinkClr xmlns="" xmlns:ahyp="http://schemas.microsoft.com/office/drawing/2018/hyperlinkcolor" val="tx"/>
                    </a:ext>
                  </a:extLst>
                </a:hlinkClick>
              </a:rPr>
              <a:t>://doi.org/10.1109/ACCESS.2022.3165792</a:t>
            </a:r>
            <a:r>
              <a:rPr lang="en-IN" sz="1000" b="0" i="0" u="none" strike="noStrike" dirty="0">
                <a:solidFill>
                  <a:schemeClr val="tx1"/>
                </a:solidFill>
                <a:effectLst/>
                <a:latin typeface="Arial" panose="020B0604020202020204" pitchFamily="34" charset="0"/>
              </a:rPr>
              <a:t>.</a:t>
            </a:r>
            <a:endParaRPr lang="en-IN" sz="1000" b="0" dirty="0">
              <a:solidFill>
                <a:schemeClr val="tx1"/>
              </a:solidFill>
              <a:effectLst/>
            </a:endParaRPr>
          </a:p>
          <a:p>
            <a:pPr marL="114300" indent="0" rtl="0">
              <a:spcBef>
                <a:spcPts val="0"/>
              </a:spcBef>
              <a:spcAft>
                <a:spcPts val="0"/>
              </a:spcAft>
              <a:buNone/>
            </a:pPr>
            <a:r>
              <a:rPr lang="en-IN" sz="1000" b="0" dirty="0">
                <a:solidFill>
                  <a:schemeClr val="tx1"/>
                </a:solidFill>
                <a:effectLst/>
              </a:rPr>
              <a:t/>
            </a:r>
            <a:br>
              <a:rPr lang="en-IN" sz="1000" b="0" dirty="0">
                <a:solidFill>
                  <a:schemeClr val="tx1"/>
                </a:solidFill>
                <a:effectLst/>
              </a:rPr>
            </a:br>
            <a:r>
              <a:rPr lang="en-IN" sz="1000" b="1" i="0" u="none" strike="noStrike" dirty="0">
                <a:solidFill>
                  <a:schemeClr val="tx1"/>
                </a:solidFill>
                <a:effectLst/>
                <a:latin typeface="Arial" panose="020B0604020202020204" pitchFamily="34" charset="0"/>
              </a:rPr>
              <a:t>[7]</a:t>
            </a:r>
            <a:r>
              <a:rPr lang="en-IN" sz="1000" b="0" i="0" u="none" strike="noStrike" dirty="0">
                <a:solidFill>
                  <a:schemeClr val="tx1"/>
                </a:solidFill>
                <a:effectLst/>
                <a:latin typeface="Arial" panose="020B0604020202020204" pitchFamily="34" charset="0"/>
              </a:rPr>
              <a:t> G. N. Ahmad, S. Ullah, A. </a:t>
            </a:r>
            <a:r>
              <a:rPr lang="en-IN" sz="1000" b="0" i="0" u="none" strike="noStrike" dirty="0" err="1">
                <a:solidFill>
                  <a:schemeClr val="tx1"/>
                </a:solidFill>
                <a:effectLst/>
                <a:latin typeface="Arial" panose="020B0604020202020204" pitchFamily="34" charset="0"/>
              </a:rPr>
              <a:t>Algethami</a:t>
            </a:r>
            <a:r>
              <a:rPr lang="en-IN" sz="1000" b="0" i="0" u="none" strike="noStrike" dirty="0">
                <a:solidFill>
                  <a:schemeClr val="tx1"/>
                </a:solidFill>
                <a:effectLst/>
                <a:latin typeface="Arial" panose="020B0604020202020204" pitchFamily="34" charset="0"/>
              </a:rPr>
              <a:t>, H. Fatima and S. M. H. Akhter, "Comparative Study of Optimum Medical Diagnosis of Human Heart Disease Using Machine Learning Technique With and Without Sequential Feature Selection," in IEEE Access, vol. 10, pp. 23808-23828, 2022, </a:t>
            </a:r>
            <a:r>
              <a:rPr lang="en-IN" sz="1000" b="0" i="0" u="none" strike="noStrike" dirty="0" err="1">
                <a:solidFill>
                  <a:schemeClr val="tx1"/>
                </a:solidFill>
                <a:effectLst/>
                <a:latin typeface="Arial" panose="020B0604020202020204" pitchFamily="34" charset="0"/>
              </a:rPr>
              <a:t>doi</a:t>
            </a:r>
            <a:r>
              <a:rPr lang="en-IN" sz="1000" b="0" i="0" u="none" strike="noStrike" dirty="0">
                <a:solidFill>
                  <a:schemeClr val="tx1"/>
                </a:solidFill>
                <a:effectLst/>
                <a:latin typeface="Arial" panose="020B0604020202020204" pitchFamily="34" charset="0"/>
              </a:rPr>
              <a:t>: </a:t>
            </a:r>
            <a:r>
              <a:rPr lang="en-IN" sz="1000" b="0" i="0" u="sng" strike="noStrike" dirty="0">
                <a:solidFill>
                  <a:schemeClr val="accent5">
                    <a:lumMod val="60000"/>
                    <a:lumOff val="40000"/>
                  </a:schemeClr>
                </a:solidFill>
                <a:effectLst/>
                <a:latin typeface="Arial" panose="020B0604020202020204" pitchFamily="34" charset="0"/>
                <a:hlinkClick r:id="rId9">
                  <a:extLst>
                    <a:ext uri="{A12FA001-AC4F-418D-AE19-62706E023703}">
                      <ahyp:hlinkClr xmlns="" xmlns:ahyp="http://schemas.microsoft.com/office/drawing/2018/hyperlinkcolor" val="tx"/>
                    </a:ext>
                  </a:extLst>
                </a:hlinkClick>
              </a:rPr>
              <a:t>https://doi.org/10.1109/ACCESS.2022.3153047</a:t>
            </a:r>
            <a:r>
              <a:rPr lang="en-IN" sz="1000" b="0" i="0" u="none" strike="noStrike" dirty="0">
                <a:solidFill>
                  <a:schemeClr val="tx1"/>
                </a:solidFill>
                <a:effectLst/>
                <a:latin typeface="Arial" panose="020B0604020202020204" pitchFamily="34" charset="0"/>
              </a:rPr>
              <a:t>.</a:t>
            </a:r>
            <a:endParaRPr lang="en-IN" sz="1000" b="0" dirty="0">
              <a:solidFill>
                <a:schemeClr val="tx1"/>
              </a:solidFill>
              <a:effectLst/>
            </a:endParaRPr>
          </a:p>
        </p:txBody>
      </p:sp>
      <p:cxnSp>
        <p:nvCxnSpPr>
          <p:cNvPr id="642" name="Google Shape;642;p61"/>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3AD16E51-2D4D-9486-8FA7-7C6F0C03F971}"/>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1EBF52BC-14D9-ED40-61DC-F1BD3FC42544}"/>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D2D09E04-CF68-5EC1-43A3-2598B07B75AB}"/>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77/80</a:t>
            </a:r>
            <a:endParaRPr sz="1200" b="1" dirty="0">
              <a:solidFill>
                <a:schemeClr val="dk1"/>
              </a:solidFill>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BIBLIOGRAPHY</a:t>
            </a:r>
            <a:endParaRPr dirty="0"/>
          </a:p>
        </p:txBody>
      </p:sp>
      <p:sp>
        <p:nvSpPr>
          <p:cNvPr id="652" name="Google Shape;652;p62"/>
          <p:cNvSpPr txBox="1">
            <a:spLocks noGrp="1"/>
          </p:cNvSpPr>
          <p:nvPr>
            <p:ph type="body" idx="1"/>
          </p:nvPr>
        </p:nvSpPr>
        <p:spPr>
          <a:xfrm>
            <a:off x="311700" y="1017725"/>
            <a:ext cx="8520600" cy="3551100"/>
          </a:xfrm>
          <a:prstGeom prst="rect">
            <a:avLst/>
          </a:prstGeom>
        </p:spPr>
        <p:txBody>
          <a:bodyPr spcFirstLastPara="1" wrap="square" lIns="91425" tIns="91425" rIns="91425" bIns="91425" anchor="t" anchorCtr="0">
            <a:noAutofit/>
          </a:bodyPr>
          <a:lstStyle/>
          <a:p>
            <a:pPr marL="114300" indent="0" rtl="0">
              <a:spcBef>
                <a:spcPts val="0"/>
              </a:spcBef>
              <a:spcAft>
                <a:spcPts val="0"/>
              </a:spcAft>
              <a:buNone/>
            </a:pPr>
            <a:r>
              <a:rPr lang="en-IN" sz="900" b="1" i="0" u="none" strike="noStrike" dirty="0">
                <a:solidFill>
                  <a:schemeClr val="tx1"/>
                </a:solidFill>
                <a:effectLst/>
                <a:latin typeface="Arial" panose="020B0604020202020204" pitchFamily="34" charset="0"/>
              </a:rPr>
              <a:t>[8]</a:t>
            </a:r>
            <a:r>
              <a:rPr lang="en-IN" sz="900" b="0" i="0" u="none" strike="noStrike" dirty="0">
                <a:solidFill>
                  <a:schemeClr val="tx1"/>
                </a:solidFill>
                <a:effectLst/>
                <a:latin typeface="Arial" panose="020B0604020202020204" pitchFamily="34" charset="0"/>
              </a:rPr>
              <a:t> T. Gafni, N. </a:t>
            </a:r>
            <a:r>
              <a:rPr lang="en-IN" sz="900" b="0" i="0" u="none" strike="noStrike" dirty="0" err="1">
                <a:solidFill>
                  <a:schemeClr val="tx1"/>
                </a:solidFill>
                <a:effectLst/>
                <a:latin typeface="Arial" panose="020B0604020202020204" pitchFamily="34" charset="0"/>
              </a:rPr>
              <a:t>Shlezinger</a:t>
            </a:r>
            <a:r>
              <a:rPr lang="en-IN" sz="900" b="0" i="0" u="none" strike="noStrike" dirty="0">
                <a:solidFill>
                  <a:schemeClr val="tx1"/>
                </a:solidFill>
                <a:effectLst/>
                <a:latin typeface="Arial" panose="020B0604020202020204" pitchFamily="34" charset="0"/>
              </a:rPr>
              <a:t>, K. Cohen, Y. C. </a:t>
            </a:r>
            <a:r>
              <a:rPr lang="en-IN" sz="900" b="0" i="0" u="none" strike="noStrike" dirty="0" err="1">
                <a:solidFill>
                  <a:schemeClr val="tx1"/>
                </a:solidFill>
                <a:effectLst/>
                <a:latin typeface="Arial" panose="020B0604020202020204" pitchFamily="34" charset="0"/>
              </a:rPr>
              <a:t>Eldar</a:t>
            </a:r>
            <a:r>
              <a:rPr lang="en-IN" sz="900" b="0" i="0" u="none" strike="noStrike" dirty="0">
                <a:solidFill>
                  <a:schemeClr val="tx1"/>
                </a:solidFill>
                <a:effectLst/>
                <a:latin typeface="Arial" panose="020B0604020202020204" pitchFamily="34" charset="0"/>
              </a:rPr>
              <a:t> and H. V. Poor, "Federated Learning: A signal processing perspective," in IEEE Signal Processing Magazine, vol. 39, no. 3, pp. 14-41, May 2022, </a:t>
            </a:r>
            <a:r>
              <a:rPr lang="en-IN" sz="900" b="0" i="0" u="none" strike="noStrike" dirty="0" err="1">
                <a:solidFill>
                  <a:schemeClr val="tx1"/>
                </a:solidFill>
                <a:effectLst/>
                <a:latin typeface="Arial" panose="020B0604020202020204" pitchFamily="34" charset="0"/>
              </a:rPr>
              <a:t>doi:</a:t>
            </a:r>
            <a:r>
              <a:rPr lang="en-IN" sz="900" b="0" i="0" u="sng" strike="noStrike" dirty="0" err="1">
                <a:solidFill>
                  <a:schemeClr val="accent5">
                    <a:lumMod val="60000"/>
                    <a:lumOff val="40000"/>
                  </a:schemeClr>
                </a:solidFill>
                <a:effectLst/>
                <a:latin typeface="Arial" panose="020B0604020202020204" pitchFamily="34" charset="0"/>
                <a:hlinkClick r:id="rId3">
                  <a:extLst>
                    <a:ext uri="{A12FA001-AC4F-418D-AE19-62706E023703}">
                      <ahyp:hlinkClr xmlns="" xmlns:ahyp="http://schemas.microsoft.com/office/drawing/2018/hyperlinkcolor" val="tx"/>
                    </a:ext>
                  </a:extLst>
                </a:hlinkClick>
              </a:rPr>
              <a:t>https</a:t>
            </a:r>
            <a:r>
              <a:rPr lang="en-IN" sz="900" b="0" i="0" u="sng" strike="noStrike" dirty="0">
                <a:solidFill>
                  <a:schemeClr val="accent5">
                    <a:lumMod val="60000"/>
                    <a:lumOff val="40000"/>
                  </a:schemeClr>
                </a:solidFill>
                <a:effectLst/>
                <a:latin typeface="Arial" panose="020B0604020202020204" pitchFamily="34" charset="0"/>
                <a:hlinkClick r:id="rId3">
                  <a:extLst>
                    <a:ext uri="{A12FA001-AC4F-418D-AE19-62706E023703}">
                      <ahyp:hlinkClr xmlns="" xmlns:ahyp="http://schemas.microsoft.com/office/drawing/2018/hyperlinkcolor" val="tx"/>
                    </a:ext>
                  </a:extLst>
                </a:hlinkClick>
              </a:rPr>
              <a:t>://doi.org/10.1109/MSP.2021.3125282</a:t>
            </a:r>
            <a:r>
              <a:rPr lang="en-IN" sz="900" b="0" i="0" u="none" strike="noStrike" dirty="0">
                <a:solidFill>
                  <a:schemeClr val="tx1"/>
                </a:solidFill>
                <a:effectLst/>
                <a:latin typeface="Arial" panose="020B0604020202020204" pitchFamily="34" charset="0"/>
              </a:rPr>
              <a:t>.</a:t>
            </a:r>
            <a:endParaRPr lang="en-IN" sz="900" b="0" dirty="0">
              <a:solidFill>
                <a:schemeClr val="tx1"/>
              </a:solidFill>
              <a:effectLst/>
            </a:endParaRPr>
          </a:p>
          <a:p>
            <a:pPr marL="114300" indent="0" rtl="0">
              <a:spcBef>
                <a:spcPts val="0"/>
              </a:spcBef>
              <a:spcAft>
                <a:spcPts val="0"/>
              </a:spcAft>
              <a:buNone/>
            </a:pPr>
            <a:r>
              <a:rPr lang="en-IN" sz="900" b="0" dirty="0">
                <a:solidFill>
                  <a:schemeClr val="tx1"/>
                </a:solidFill>
                <a:effectLst/>
              </a:rPr>
              <a:t/>
            </a:r>
            <a:br>
              <a:rPr lang="en-IN" sz="900" b="0" dirty="0">
                <a:solidFill>
                  <a:schemeClr val="tx1"/>
                </a:solidFill>
                <a:effectLst/>
              </a:rPr>
            </a:br>
            <a:r>
              <a:rPr lang="en-IN" sz="900" b="1" i="0" u="none" strike="noStrike" dirty="0">
                <a:solidFill>
                  <a:schemeClr val="tx1"/>
                </a:solidFill>
                <a:effectLst/>
                <a:latin typeface="Arial" panose="020B0604020202020204" pitchFamily="34" charset="0"/>
              </a:rPr>
              <a:t>[9] </a:t>
            </a:r>
            <a:r>
              <a:rPr lang="en-IN" sz="900" b="0" i="0" u="none" strike="noStrike" dirty="0">
                <a:solidFill>
                  <a:schemeClr val="tx1"/>
                </a:solidFill>
                <a:effectLst/>
                <a:latin typeface="Arial" panose="020B0604020202020204" pitchFamily="34" charset="0"/>
              </a:rPr>
              <a:t>Jiaqi Zhao, Hui Zhu, </a:t>
            </a:r>
            <a:r>
              <a:rPr lang="en-IN" sz="900" b="0" i="0" u="none" strike="noStrike" dirty="0" err="1">
                <a:solidFill>
                  <a:schemeClr val="tx1"/>
                </a:solidFill>
                <a:effectLst/>
                <a:latin typeface="Arial" panose="020B0604020202020204" pitchFamily="34" charset="0"/>
              </a:rPr>
              <a:t>Fengwei</a:t>
            </a:r>
            <a:r>
              <a:rPr lang="en-IN" sz="900" b="0" i="0" u="none" strike="noStrike" dirty="0">
                <a:solidFill>
                  <a:schemeClr val="tx1"/>
                </a:solidFill>
                <a:effectLst/>
                <a:latin typeface="Arial" panose="020B0604020202020204" pitchFamily="34" charset="0"/>
              </a:rPr>
              <a:t> Wang, </a:t>
            </a:r>
            <a:r>
              <a:rPr lang="en-IN" sz="900" b="0" i="0" u="none" strike="noStrike" dirty="0" err="1">
                <a:solidFill>
                  <a:schemeClr val="tx1"/>
                </a:solidFill>
                <a:effectLst/>
                <a:latin typeface="Arial" panose="020B0604020202020204" pitchFamily="34" charset="0"/>
              </a:rPr>
              <a:t>Rongxing</a:t>
            </a:r>
            <a:r>
              <a:rPr lang="en-IN" sz="900" b="0" i="0" u="none" strike="noStrike" dirty="0">
                <a:solidFill>
                  <a:schemeClr val="tx1"/>
                </a:solidFill>
                <a:effectLst/>
                <a:latin typeface="Arial" panose="020B0604020202020204" pitchFamily="34" charset="0"/>
              </a:rPr>
              <a:t> Lu, Hui Li, </a:t>
            </a:r>
            <a:r>
              <a:rPr lang="en-IN" sz="900" b="0" i="0" u="none" strike="noStrike" dirty="0" err="1">
                <a:solidFill>
                  <a:schemeClr val="tx1"/>
                </a:solidFill>
                <a:effectLst/>
                <a:latin typeface="Arial" panose="020B0604020202020204" pitchFamily="34" charset="0"/>
              </a:rPr>
              <a:t>Jingwei</a:t>
            </a:r>
            <a:r>
              <a:rPr lang="en-IN" sz="900" b="0" i="0" u="none" strike="noStrike" dirty="0">
                <a:solidFill>
                  <a:schemeClr val="tx1"/>
                </a:solidFill>
                <a:effectLst/>
                <a:latin typeface="Arial" panose="020B0604020202020204" pitchFamily="34" charset="0"/>
              </a:rPr>
              <a:t> Tu, Jie Shen,</a:t>
            </a:r>
            <a:endParaRPr lang="en-IN" sz="900" b="0" dirty="0">
              <a:solidFill>
                <a:schemeClr val="tx1"/>
              </a:solidFill>
              <a:effectLst/>
            </a:endParaRPr>
          </a:p>
          <a:p>
            <a:pPr marL="114300" indent="0" rtl="0">
              <a:spcBef>
                <a:spcPts val="0"/>
              </a:spcBef>
              <a:spcAft>
                <a:spcPts val="0"/>
              </a:spcAft>
              <a:buNone/>
            </a:pPr>
            <a:r>
              <a:rPr lang="en-IN" sz="900" b="0" i="0" u="none" strike="noStrike" dirty="0">
                <a:solidFill>
                  <a:schemeClr val="tx1"/>
                </a:solidFill>
                <a:effectLst/>
                <a:latin typeface="Arial" panose="020B0604020202020204" pitchFamily="34" charset="0"/>
              </a:rPr>
              <a:t>CORK: A privacy-preserving and lossless federated learning scheme for deep neural </a:t>
            </a:r>
            <a:r>
              <a:rPr lang="en-IN" sz="900" b="0" i="0" u="none" strike="noStrike" dirty="0" err="1">
                <a:solidFill>
                  <a:schemeClr val="tx1"/>
                </a:solidFill>
                <a:effectLst/>
                <a:latin typeface="Arial" panose="020B0604020202020204" pitchFamily="34" charset="0"/>
              </a:rPr>
              <a:t>network,Information</a:t>
            </a:r>
            <a:r>
              <a:rPr lang="en-IN" sz="900" b="0" i="0" u="none" strike="noStrike" dirty="0">
                <a:solidFill>
                  <a:schemeClr val="tx1"/>
                </a:solidFill>
                <a:effectLst/>
                <a:latin typeface="Arial" panose="020B0604020202020204" pitchFamily="34" charset="0"/>
              </a:rPr>
              <a:t> </a:t>
            </a:r>
            <a:r>
              <a:rPr lang="en-IN" sz="900" b="0" i="0" u="none" strike="noStrike" dirty="0" err="1">
                <a:solidFill>
                  <a:schemeClr val="tx1"/>
                </a:solidFill>
                <a:effectLst/>
                <a:latin typeface="Arial" panose="020B0604020202020204" pitchFamily="34" charset="0"/>
              </a:rPr>
              <a:t>Sciences,Volume</a:t>
            </a:r>
            <a:r>
              <a:rPr lang="en-IN" sz="900" b="0" i="0" u="none" strike="noStrike" dirty="0">
                <a:solidFill>
                  <a:schemeClr val="tx1"/>
                </a:solidFill>
                <a:effectLst/>
                <a:latin typeface="Arial" panose="020B0604020202020204" pitchFamily="34" charset="0"/>
              </a:rPr>
              <a:t> 603,2022,Pages 190-209,ISSN 0020-0255,</a:t>
            </a:r>
            <a:r>
              <a:rPr lang="en-IN" sz="900" b="0" i="0" u="sng" strike="noStrike" dirty="0">
                <a:solidFill>
                  <a:schemeClr val="accent5">
                    <a:lumMod val="60000"/>
                    <a:lumOff val="40000"/>
                  </a:schemeClr>
                </a:solidFill>
                <a:effectLst/>
                <a:latin typeface="Arial" panose="020B0604020202020204" pitchFamily="34" charset="0"/>
                <a:hlinkClick r:id="rId4">
                  <a:extLst>
                    <a:ext uri="{A12FA001-AC4F-418D-AE19-62706E023703}">
                      <ahyp:hlinkClr xmlns="" xmlns:ahyp="http://schemas.microsoft.com/office/drawing/2018/hyperlinkcolor" val="tx"/>
                    </a:ext>
                  </a:extLst>
                </a:hlinkClick>
              </a:rPr>
              <a:t>https://doi.org/10.1016/j.ins.2022.04.052</a:t>
            </a:r>
            <a:r>
              <a:rPr lang="en-IN" sz="900" b="0" i="0" u="none" strike="noStrike" dirty="0">
                <a:solidFill>
                  <a:schemeClr val="tx1"/>
                </a:solidFill>
                <a:effectLst/>
                <a:latin typeface="Arial" panose="020B0604020202020204" pitchFamily="34" charset="0"/>
              </a:rPr>
              <a:t>.</a:t>
            </a:r>
            <a:endParaRPr lang="en-IN" sz="900" b="0" dirty="0">
              <a:solidFill>
                <a:schemeClr val="tx1"/>
              </a:solidFill>
              <a:effectLst/>
            </a:endParaRPr>
          </a:p>
          <a:p>
            <a:pPr marL="114300" indent="0" rtl="0">
              <a:spcBef>
                <a:spcPts val="0"/>
              </a:spcBef>
              <a:spcAft>
                <a:spcPts val="0"/>
              </a:spcAft>
              <a:buNone/>
            </a:pPr>
            <a:r>
              <a:rPr lang="en-IN" sz="900" b="0" dirty="0">
                <a:solidFill>
                  <a:schemeClr val="tx1"/>
                </a:solidFill>
                <a:effectLst/>
              </a:rPr>
              <a:t/>
            </a:r>
            <a:br>
              <a:rPr lang="en-IN" sz="900" b="0" dirty="0">
                <a:solidFill>
                  <a:schemeClr val="tx1"/>
                </a:solidFill>
                <a:effectLst/>
              </a:rPr>
            </a:br>
            <a:r>
              <a:rPr lang="en-IN" sz="900" b="1" i="0" u="none" strike="noStrike" dirty="0">
                <a:solidFill>
                  <a:schemeClr val="tx1"/>
                </a:solidFill>
                <a:effectLst/>
                <a:latin typeface="Arial" panose="020B0604020202020204" pitchFamily="34" charset="0"/>
              </a:rPr>
              <a:t>[10] </a:t>
            </a:r>
            <a:r>
              <a:rPr lang="en-IN" sz="900" b="0" i="0" u="none" strike="noStrike" dirty="0" err="1">
                <a:solidFill>
                  <a:schemeClr val="tx1"/>
                </a:solidFill>
                <a:effectLst/>
                <a:latin typeface="Arial" panose="020B0604020202020204" pitchFamily="34" charset="0"/>
              </a:rPr>
              <a:t>Ogundokun</a:t>
            </a:r>
            <a:r>
              <a:rPr lang="en-IN" sz="900" b="0" i="0" u="none" strike="noStrike" dirty="0">
                <a:solidFill>
                  <a:schemeClr val="tx1"/>
                </a:solidFill>
                <a:effectLst/>
                <a:latin typeface="Arial" panose="020B0604020202020204" pitchFamily="34" charset="0"/>
              </a:rPr>
              <a:t>, Roseline &amp; Misra, Sanjay &amp; </a:t>
            </a:r>
            <a:r>
              <a:rPr lang="en-IN" sz="900" b="0" i="0" u="none" strike="noStrike" dirty="0" err="1">
                <a:solidFill>
                  <a:schemeClr val="tx1"/>
                </a:solidFill>
                <a:effectLst/>
                <a:latin typeface="Arial" panose="020B0604020202020204" pitchFamily="34" charset="0"/>
              </a:rPr>
              <a:t>Maskeliunas</a:t>
            </a:r>
            <a:r>
              <a:rPr lang="en-IN" sz="900" b="0" i="0" u="none" strike="noStrike" dirty="0">
                <a:solidFill>
                  <a:schemeClr val="tx1"/>
                </a:solidFill>
                <a:effectLst/>
                <a:latin typeface="Arial" panose="020B0604020202020204" pitchFamily="34" charset="0"/>
              </a:rPr>
              <a:t>, </a:t>
            </a:r>
            <a:r>
              <a:rPr lang="en-IN" sz="900" b="0" i="0" u="none" strike="noStrike" dirty="0" err="1">
                <a:solidFill>
                  <a:schemeClr val="tx1"/>
                </a:solidFill>
                <a:effectLst/>
                <a:latin typeface="Arial" panose="020B0604020202020204" pitchFamily="34" charset="0"/>
              </a:rPr>
              <a:t>Rytis</a:t>
            </a:r>
            <a:r>
              <a:rPr lang="en-IN" sz="900" b="0" i="0" u="none" strike="noStrike" dirty="0">
                <a:solidFill>
                  <a:schemeClr val="tx1"/>
                </a:solidFill>
                <a:effectLst/>
                <a:latin typeface="Arial" panose="020B0604020202020204" pitchFamily="34" charset="0"/>
              </a:rPr>
              <a:t> &amp; </a:t>
            </a:r>
            <a:r>
              <a:rPr lang="en-IN" sz="900" b="0" i="0" u="none" strike="noStrike" dirty="0" err="1">
                <a:solidFill>
                  <a:schemeClr val="tx1"/>
                </a:solidFill>
                <a:effectLst/>
                <a:latin typeface="Arial" panose="020B0604020202020204" pitchFamily="34" charset="0"/>
              </a:rPr>
              <a:t>Damaševičius</a:t>
            </a:r>
            <a:r>
              <a:rPr lang="en-IN" sz="900" b="0" i="0" u="none" strike="noStrike" dirty="0">
                <a:solidFill>
                  <a:schemeClr val="tx1"/>
                </a:solidFill>
                <a:effectLst/>
                <a:latin typeface="Arial" panose="020B0604020202020204" pitchFamily="34" charset="0"/>
              </a:rPr>
              <a:t>, </a:t>
            </a:r>
            <a:r>
              <a:rPr lang="en-IN" sz="900" b="0" i="0" u="none" strike="noStrike" dirty="0" err="1">
                <a:solidFill>
                  <a:schemeClr val="tx1"/>
                </a:solidFill>
                <a:effectLst/>
                <a:latin typeface="Arial" panose="020B0604020202020204" pitchFamily="34" charset="0"/>
              </a:rPr>
              <a:t>Robertas</a:t>
            </a:r>
            <a:r>
              <a:rPr lang="en-IN" sz="900" b="0" i="0" u="none" strike="noStrike" dirty="0">
                <a:solidFill>
                  <a:schemeClr val="tx1"/>
                </a:solidFill>
                <a:effectLst/>
                <a:latin typeface="Arial" panose="020B0604020202020204" pitchFamily="34" charset="0"/>
              </a:rPr>
              <a:t>. (2022). A Review on Federated Learning and Machine Learning Approaches: Categorization, Application Areas, and Blockchain Technology. Information. 13. 263. 10.3390/info13050263. </a:t>
            </a:r>
            <a:r>
              <a:rPr lang="en-IN" sz="900" b="0" i="0" u="none" strike="noStrike" dirty="0" err="1">
                <a:solidFill>
                  <a:schemeClr val="tx1"/>
                </a:solidFill>
                <a:effectLst/>
                <a:latin typeface="Arial" panose="020B0604020202020204" pitchFamily="34" charset="0"/>
              </a:rPr>
              <a:t>doi</a:t>
            </a:r>
            <a:r>
              <a:rPr lang="en-IN" sz="900" b="0" i="0" u="none" strike="noStrike" dirty="0">
                <a:solidFill>
                  <a:schemeClr val="tx1"/>
                </a:solidFill>
                <a:effectLst/>
                <a:latin typeface="Arial" panose="020B0604020202020204" pitchFamily="34" charset="0"/>
              </a:rPr>
              <a:t>: </a:t>
            </a:r>
            <a:r>
              <a:rPr lang="en-IN" sz="900" b="0" i="0" u="sng" strike="noStrike" dirty="0">
                <a:solidFill>
                  <a:schemeClr val="accent5">
                    <a:lumMod val="60000"/>
                    <a:lumOff val="40000"/>
                  </a:schemeClr>
                </a:solidFill>
                <a:effectLst/>
                <a:latin typeface="Arial" panose="020B0604020202020204" pitchFamily="34" charset="0"/>
                <a:hlinkClick r:id="rId5">
                  <a:extLst>
                    <a:ext uri="{A12FA001-AC4F-418D-AE19-62706E023703}">
                      <ahyp:hlinkClr xmlns="" xmlns:ahyp="http://schemas.microsoft.com/office/drawing/2018/hyperlinkcolor" val="tx"/>
                    </a:ext>
                  </a:extLst>
                </a:hlinkClick>
              </a:rPr>
              <a:t>https://doi.org/10.3390/info13050263</a:t>
            </a:r>
            <a:r>
              <a:rPr lang="en-IN" sz="900" b="0" i="0" u="none" strike="noStrike" dirty="0">
                <a:solidFill>
                  <a:schemeClr val="accent5">
                    <a:lumMod val="60000"/>
                    <a:lumOff val="40000"/>
                  </a:schemeClr>
                </a:solidFill>
                <a:effectLst/>
                <a:latin typeface="Arial" panose="020B0604020202020204" pitchFamily="34" charset="0"/>
              </a:rPr>
              <a:t> </a:t>
            </a:r>
            <a:endParaRPr lang="en-IN" sz="900" b="0" dirty="0">
              <a:solidFill>
                <a:schemeClr val="accent5">
                  <a:lumMod val="60000"/>
                  <a:lumOff val="40000"/>
                </a:schemeClr>
              </a:solidFill>
              <a:effectLst/>
            </a:endParaRPr>
          </a:p>
          <a:p>
            <a:pPr marL="114300" indent="0" rtl="0">
              <a:spcBef>
                <a:spcPts val="0"/>
              </a:spcBef>
              <a:spcAft>
                <a:spcPts val="0"/>
              </a:spcAft>
              <a:buNone/>
            </a:pPr>
            <a:r>
              <a:rPr lang="en-IN" sz="900" b="0" dirty="0">
                <a:solidFill>
                  <a:schemeClr val="tx1"/>
                </a:solidFill>
                <a:effectLst/>
              </a:rPr>
              <a:t/>
            </a:r>
            <a:br>
              <a:rPr lang="en-IN" sz="900" b="0" dirty="0">
                <a:solidFill>
                  <a:schemeClr val="tx1"/>
                </a:solidFill>
                <a:effectLst/>
              </a:rPr>
            </a:br>
            <a:r>
              <a:rPr lang="en-IN" sz="900" b="1" i="0" u="none" strike="noStrike" dirty="0">
                <a:solidFill>
                  <a:schemeClr val="tx1"/>
                </a:solidFill>
                <a:effectLst/>
                <a:latin typeface="Arial" panose="020B0604020202020204" pitchFamily="34" charset="0"/>
              </a:rPr>
              <a:t>[11] </a:t>
            </a:r>
            <a:r>
              <a:rPr lang="en-IN" sz="900" b="0" i="0" u="none" strike="noStrike" dirty="0">
                <a:solidFill>
                  <a:schemeClr val="tx1"/>
                </a:solidFill>
                <a:effectLst/>
                <a:latin typeface="Arial" panose="020B0604020202020204" pitchFamily="34" charset="0"/>
              </a:rPr>
              <a:t>Shaheen, Momina &amp; Farooq, Shoaib &amp; Umer, Tariq &amp; Kim, Byung-</a:t>
            </a:r>
            <a:r>
              <a:rPr lang="en-IN" sz="900" b="0" i="0" u="none" strike="noStrike" dirty="0" err="1">
                <a:solidFill>
                  <a:schemeClr val="tx1"/>
                </a:solidFill>
                <a:effectLst/>
                <a:latin typeface="Arial" panose="020B0604020202020204" pitchFamily="34" charset="0"/>
              </a:rPr>
              <a:t>Seo</a:t>
            </a:r>
            <a:r>
              <a:rPr lang="en-IN" sz="900" b="0" i="0" u="none" strike="noStrike" dirty="0">
                <a:solidFill>
                  <a:schemeClr val="tx1"/>
                </a:solidFill>
                <a:effectLst/>
                <a:latin typeface="Arial" panose="020B0604020202020204" pitchFamily="34" charset="0"/>
              </a:rPr>
              <a:t>. (2022). Applications of Federated Learning; Taxonomy, Challenges, and Research Trends. Electronics. 11. 670. 10.3390/electronics11040670. </a:t>
            </a:r>
            <a:r>
              <a:rPr lang="en-IN" sz="900" b="0" i="0" u="none" strike="noStrike" dirty="0" err="1">
                <a:solidFill>
                  <a:schemeClr val="tx1"/>
                </a:solidFill>
                <a:effectLst/>
                <a:latin typeface="Arial" panose="020B0604020202020204" pitchFamily="34" charset="0"/>
              </a:rPr>
              <a:t>doi</a:t>
            </a:r>
            <a:r>
              <a:rPr lang="en-IN" sz="900" b="0" i="0" u="none" strike="noStrike" dirty="0">
                <a:solidFill>
                  <a:schemeClr val="tx1"/>
                </a:solidFill>
                <a:effectLst/>
                <a:latin typeface="Arial" panose="020B0604020202020204" pitchFamily="34" charset="0"/>
              </a:rPr>
              <a:t>: </a:t>
            </a:r>
            <a:r>
              <a:rPr lang="en-IN" sz="900" b="0" i="0" u="sng" strike="noStrike" dirty="0">
                <a:solidFill>
                  <a:schemeClr val="accent5">
                    <a:lumMod val="60000"/>
                    <a:lumOff val="40000"/>
                  </a:schemeClr>
                </a:solidFill>
                <a:effectLst/>
                <a:latin typeface="Arial" panose="020B0604020202020204" pitchFamily="34" charset="0"/>
                <a:hlinkClick r:id="rId6">
                  <a:extLst>
                    <a:ext uri="{A12FA001-AC4F-418D-AE19-62706E023703}">
                      <ahyp:hlinkClr xmlns="" xmlns:ahyp="http://schemas.microsoft.com/office/drawing/2018/hyperlinkcolor" val="tx"/>
                    </a:ext>
                  </a:extLst>
                </a:hlinkClick>
              </a:rPr>
              <a:t>https://doi.org/10.3390/electronics11040670</a:t>
            </a:r>
            <a:endParaRPr lang="en-IN" sz="900" b="0" dirty="0">
              <a:solidFill>
                <a:schemeClr val="accent5">
                  <a:lumMod val="60000"/>
                  <a:lumOff val="40000"/>
                </a:schemeClr>
              </a:solidFill>
              <a:effectLst/>
            </a:endParaRPr>
          </a:p>
          <a:p>
            <a:pPr marL="114300" indent="0" rtl="0">
              <a:spcBef>
                <a:spcPts val="0"/>
              </a:spcBef>
              <a:spcAft>
                <a:spcPts val="0"/>
              </a:spcAft>
              <a:buNone/>
            </a:pPr>
            <a:r>
              <a:rPr lang="en-IN" sz="900" b="0" dirty="0">
                <a:solidFill>
                  <a:schemeClr val="tx1"/>
                </a:solidFill>
                <a:effectLst/>
              </a:rPr>
              <a:t/>
            </a:r>
            <a:br>
              <a:rPr lang="en-IN" sz="900" b="0" dirty="0">
                <a:solidFill>
                  <a:schemeClr val="tx1"/>
                </a:solidFill>
                <a:effectLst/>
              </a:rPr>
            </a:br>
            <a:r>
              <a:rPr lang="en-IN" sz="900" b="1" i="0" u="none" strike="noStrike" dirty="0">
                <a:solidFill>
                  <a:schemeClr val="tx1"/>
                </a:solidFill>
                <a:effectLst/>
                <a:latin typeface="Arial" panose="020B0604020202020204" pitchFamily="34" charset="0"/>
              </a:rPr>
              <a:t>[12]</a:t>
            </a:r>
            <a:r>
              <a:rPr lang="en-IN" sz="900" b="0" i="0" u="none" strike="noStrike" dirty="0">
                <a:solidFill>
                  <a:schemeClr val="tx1"/>
                </a:solidFill>
                <a:effectLst/>
                <a:latin typeface="Arial" panose="020B0604020202020204" pitchFamily="34" charset="0"/>
              </a:rPr>
              <a:t> A. Z. Tan, H. Yu, L. Cui and Q. Yang, "Towards Personalized Federated Learning," in IEEE Transactions on Neural Networks and Learning Systems, </a:t>
            </a:r>
            <a:r>
              <a:rPr lang="en-IN" sz="900" b="0" i="0" u="none" strike="noStrike" dirty="0" err="1">
                <a:solidFill>
                  <a:schemeClr val="tx1"/>
                </a:solidFill>
                <a:effectLst/>
                <a:latin typeface="Arial" panose="020B0604020202020204" pitchFamily="34" charset="0"/>
              </a:rPr>
              <a:t>doi:</a:t>
            </a:r>
            <a:r>
              <a:rPr lang="en-IN" sz="900" b="0" i="0" u="sng" strike="noStrike" dirty="0" err="1">
                <a:solidFill>
                  <a:schemeClr val="accent5">
                    <a:lumMod val="60000"/>
                    <a:lumOff val="40000"/>
                  </a:schemeClr>
                </a:solidFill>
                <a:effectLst/>
                <a:latin typeface="Arial" panose="020B0604020202020204" pitchFamily="34" charset="0"/>
                <a:hlinkClick r:id="rId7">
                  <a:extLst>
                    <a:ext uri="{A12FA001-AC4F-418D-AE19-62706E023703}">
                      <ahyp:hlinkClr xmlns="" xmlns:ahyp="http://schemas.microsoft.com/office/drawing/2018/hyperlinkcolor" val="tx"/>
                    </a:ext>
                  </a:extLst>
                </a:hlinkClick>
              </a:rPr>
              <a:t>https</a:t>
            </a:r>
            <a:r>
              <a:rPr lang="en-IN" sz="900" b="0" i="0" u="sng" strike="noStrike" dirty="0">
                <a:solidFill>
                  <a:schemeClr val="accent5">
                    <a:lumMod val="60000"/>
                    <a:lumOff val="40000"/>
                  </a:schemeClr>
                </a:solidFill>
                <a:effectLst/>
                <a:latin typeface="Arial" panose="020B0604020202020204" pitchFamily="34" charset="0"/>
                <a:hlinkClick r:id="rId7">
                  <a:extLst>
                    <a:ext uri="{A12FA001-AC4F-418D-AE19-62706E023703}">
                      <ahyp:hlinkClr xmlns="" xmlns:ahyp="http://schemas.microsoft.com/office/drawing/2018/hyperlinkcolor" val="tx"/>
                    </a:ext>
                  </a:extLst>
                </a:hlinkClick>
              </a:rPr>
              <a:t>://doi.org/10.1109/tnnls.2022.3160699</a:t>
            </a:r>
            <a:r>
              <a:rPr lang="en-IN" sz="900" b="0" i="0" u="none" strike="noStrike" dirty="0">
                <a:solidFill>
                  <a:schemeClr val="tx1"/>
                </a:solidFill>
                <a:effectLst/>
                <a:latin typeface="Arial" panose="020B0604020202020204" pitchFamily="34" charset="0"/>
              </a:rPr>
              <a:t>.</a:t>
            </a:r>
            <a:endParaRPr lang="en-IN" sz="900" b="0" dirty="0">
              <a:solidFill>
                <a:schemeClr val="tx1"/>
              </a:solidFill>
              <a:effectLst/>
            </a:endParaRPr>
          </a:p>
          <a:p>
            <a:pPr marL="114300" indent="0" rtl="0">
              <a:spcBef>
                <a:spcPts val="0"/>
              </a:spcBef>
              <a:spcAft>
                <a:spcPts val="0"/>
              </a:spcAft>
              <a:buNone/>
            </a:pPr>
            <a:r>
              <a:rPr lang="en-IN" sz="900" b="0" dirty="0">
                <a:solidFill>
                  <a:schemeClr val="tx1"/>
                </a:solidFill>
                <a:effectLst/>
              </a:rPr>
              <a:t/>
            </a:r>
            <a:br>
              <a:rPr lang="en-IN" sz="900" b="0" dirty="0">
                <a:solidFill>
                  <a:schemeClr val="tx1"/>
                </a:solidFill>
                <a:effectLst/>
              </a:rPr>
            </a:br>
            <a:r>
              <a:rPr lang="en-IN" sz="900" b="1" i="0" u="none" strike="noStrike" dirty="0">
                <a:solidFill>
                  <a:schemeClr val="tx1"/>
                </a:solidFill>
                <a:effectLst/>
                <a:latin typeface="Arial" panose="020B0604020202020204" pitchFamily="34" charset="0"/>
              </a:rPr>
              <a:t>[13]</a:t>
            </a:r>
            <a:r>
              <a:rPr lang="en-IN" sz="900" b="0" i="0" u="none" strike="noStrike" dirty="0">
                <a:solidFill>
                  <a:schemeClr val="tx1"/>
                </a:solidFill>
                <a:effectLst/>
                <a:latin typeface="Arial" panose="020B0604020202020204" pitchFamily="34" charset="0"/>
              </a:rPr>
              <a:t> Bharti, Rohit &amp; </a:t>
            </a:r>
            <a:r>
              <a:rPr lang="en-IN" sz="900" b="0" i="0" u="none" strike="noStrike" dirty="0" err="1">
                <a:solidFill>
                  <a:schemeClr val="tx1"/>
                </a:solidFill>
                <a:effectLst/>
                <a:latin typeface="Arial" panose="020B0604020202020204" pitchFamily="34" charset="0"/>
              </a:rPr>
              <a:t>Khamparia</a:t>
            </a:r>
            <a:r>
              <a:rPr lang="en-IN" sz="900" b="0" i="0" u="none" strike="noStrike" dirty="0">
                <a:solidFill>
                  <a:schemeClr val="tx1"/>
                </a:solidFill>
                <a:effectLst/>
                <a:latin typeface="Arial" panose="020B0604020202020204" pitchFamily="34" charset="0"/>
              </a:rPr>
              <a:t>, Aditya &amp; </a:t>
            </a:r>
            <a:r>
              <a:rPr lang="en-IN" sz="900" b="0" i="0" u="none" strike="noStrike" dirty="0" err="1">
                <a:solidFill>
                  <a:schemeClr val="tx1"/>
                </a:solidFill>
                <a:effectLst/>
                <a:latin typeface="Arial" panose="020B0604020202020204" pitchFamily="34" charset="0"/>
              </a:rPr>
              <a:t>Shabaz</a:t>
            </a:r>
            <a:r>
              <a:rPr lang="en-IN" sz="900" b="0" i="0" u="none" strike="noStrike" dirty="0">
                <a:solidFill>
                  <a:schemeClr val="tx1"/>
                </a:solidFill>
                <a:effectLst/>
                <a:latin typeface="Arial" panose="020B0604020202020204" pitchFamily="34" charset="0"/>
              </a:rPr>
              <a:t>, </a:t>
            </a:r>
            <a:r>
              <a:rPr lang="en-IN" sz="900" b="0" i="0" u="none" strike="noStrike" dirty="0" err="1">
                <a:solidFill>
                  <a:schemeClr val="tx1"/>
                </a:solidFill>
                <a:effectLst/>
                <a:latin typeface="Arial" panose="020B0604020202020204" pitchFamily="34" charset="0"/>
              </a:rPr>
              <a:t>Dr.</a:t>
            </a:r>
            <a:r>
              <a:rPr lang="en-IN" sz="900" b="0" i="0" u="none" strike="noStrike" dirty="0">
                <a:solidFill>
                  <a:schemeClr val="tx1"/>
                </a:solidFill>
                <a:effectLst/>
                <a:latin typeface="Arial" panose="020B0604020202020204" pitchFamily="34" charset="0"/>
              </a:rPr>
              <a:t> Mohammad &amp; Dhiman, Gaurav &amp; Pande, Sagar &amp; Singh, </a:t>
            </a:r>
            <a:r>
              <a:rPr lang="en-IN" sz="900" b="0" i="0" u="none" strike="noStrike" dirty="0" err="1">
                <a:solidFill>
                  <a:schemeClr val="tx1"/>
                </a:solidFill>
                <a:effectLst/>
                <a:latin typeface="Arial" panose="020B0604020202020204" pitchFamily="34" charset="0"/>
              </a:rPr>
              <a:t>Parneet</a:t>
            </a:r>
            <a:r>
              <a:rPr lang="en-IN" sz="900" b="0" i="0" u="none" strike="noStrike" dirty="0">
                <a:solidFill>
                  <a:schemeClr val="tx1"/>
                </a:solidFill>
                <a:effectLst/>
                <a:latin typeface="Arial" panose="020B0604020202020204" pitchFamily="34" charset="0"/>
              </a:rPr>
              <a:t>. (2021). Prediction of Heart Disease Using a Combination of Machine Learning and Deep Learning. Computational Intelligence and Neuroscience. 2021. 10.1155/2021/8387680. </a:t>
            </a:r>
            <a:r>
              <a:rPr lang="en-IN" sz="900" b="0" i="0" u="none" strike="noStrike" dirty="0" err="1">
                <a:solidFill>
                  <a:schemeClr val="tx1"/>
                </a:solidFill>
                <a:effectLst/>
                <a:latin typeface="Arial" panose="020B0604020202020204" pitchFamily="34" charset="0"/>
              </a:rPr>
              <a:t>doi</a:t>
            </a:r>
            <a:r>
              <a:rPr lang="en-IN" sz="900" b="0" i="0" u="none" strike="noStrike" dirty="0">
                <a:solidFill>
                  <a:schemeClr val="tx1"/>
                </a:solidFill>
                <a:effectLst/>
                <a:latin typeface="Arial" panose="020B0604020202020204" pitchFamily="34" charset="0"/>
              </a:rPr>
              <a:t> : </a:t>
            </a:r>
            <a:r>
              <a:rPr lang="en-IN" sz="900" b="0" i="0" u="sng" strike="noStrike" dirty="0">
                <a:solidFill>
                  <a:schemeClr val="accent5">
                    <a:lumMod val="60000"/>
                    <a:lumOff val="40000"/>
                  </a:schemeClr>
                </a:solidFill>
                <a:effectLst/>
                <a:latin typeface="Arial" panose="020B0604020202020204" pitchFamily="34" charset="0"/>
                <a:hlinkClick r:id="rId8">
                  <a:extLst>
                    <a:ext uri="{A12FA001-AC4F-418D-AE19-62706E023703}">
                      <ahyp:hlinkClr xmlns="" xmlns:ahyp="http://schemas.microsoft.com/office/drawing/2018/hyperlinkcolor" val="tx"/>
                    </a:ext>
                  </a:extLst>
                </a:hlinkClick>
              </a:rPr>
              <a:t>https://doi.org/10.1155/2021/8387680</a:t>
            </a:r>
            <a:endParaRPr lang="en-IN" sz="900" b="0" dirty="0">
              <a:solidFill>
                <a:schemeClr val="accent5">
                  <a:lumMod val="60000"/>
                  <a:lumOff val="40000"/>
                </a:schemeClr>
              </a:solidFill>
              <a:effectLst/>
            </a:endParaRPr>
          </a:p>
          <a:p>
            <a:pPr marL="114300" indent="0" rtl="0">
              <a:spcBef>
                <a:spcPts val="0"/>
              </a:spcBef>
              <a:spcAft>
                <a:spcPts val="0"/>
              </a:spcAft>
              <a:buNone/>
            </a:pPr>
            <a:r>
              <a:rPr lang="en-IN" sz="900" b="0" dirty="0">
                <a:solidFill>
                  <a:schemeClr val="tx1"/>
                </a:solidFill>
                <a:effectLst/>
              </a:rPr>
              <a:t/>
            </a:r>
            <a:br>
              <a:rPr lang="en-IN" sz="900" b="0" dirty="0">
                <a:solidFill>
                  <a:schemeClr val="tx1"/>
                </a:solidFill>
                <a:effectLst/>
              </a:rPr>
            </a:br>
            <a:endParaRPr lang="en-IN" sz="900" b="0" dirty="0">
              <a:solidFill>
                <a:schemeClr val="tx1"/>
              </a:solidFill>
              <a:effectLst/>
            </a:endParaRPr>
          </a:p>
        </p:txBody>
      </p:sp>
      <p:cxnSp>
        <p:nvCxnSpPr>
          <p:cNvPr id="653" name="Google Shape;653;p62"/>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34503761-72BC-A476-A66A-507DDC724DAF}"/>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779E2962-26BE-B346-AB41-42E47C917517}"/>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E43F58D5-FFC6-7057-F15B-92BABAD7D4C5}"/>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78/80</a:t>
            </a:r>
            <a:endParaRPr sz="1200" b="1" dirty="0">
              <a:solidFill>
                <a:schemeClr val="dk1"/>
              </a:solidFill>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2"/>
          <p:cNvSpPr txBox="1">
            <a:spLocks noGrp="1"/>
          </p:cNvSpPr>
          <p:nvPr>
            <p:ph type="title"/>
          </p:nvPr>
        </p:nvSpPr>
        <p:spPr>
          <a:xfrm>
            <a:off x="311700" y="24420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BIBLIOGRAPHY</a:t>
            </a:r>
            <a:endParaRPr dirty="0"/>
          </a:p>
        </p:txBody>
      </p:sp>
      <p:sp>
        <p:nvSpPr>
          <p:cNvPr id="652" name="Google Shape;652;p62"/>
          <p:cNvSpPr txBox="1">
            <a:spLocks noGrp="1"/>
          </p:cNvSpPr>
          <p:nvPr>
            <p:ph type="body" idx="1"/>
          </p:nvPr>
        </p:nvSpPr>
        <p:spPr>
          <a:xfrm>
            <a:off x="344050" y="1036239"/>
            <a:ext cx="8520600" cy="3356262"/>
          </a:xfrm>
          <a:prstGeom prst="rect">
            <a:avLst/>
          </a:prstGeom>
        </p:spPr>
        <p:txBody>
          <a:bodyPr spcFirstLastPara="1" wrap="square" lIns="91425" tIns="91425" rIns="91425" bIns="91425" anchor="t" anchorCtr="0">
            <a:noAutofit/>
          </a:bodyPr>
          <a:lstStyle/>
          <a:p>
            <a:pPr marL="114300" indent="0" rtl="0">
              <a:spcBef>
                <a:spcPts val="0"/>
              </a:spcBef>
              <a:spcAft>
                <a:spcPts val="0"/>
              </a:spcAft>
              <a:buNone/>
            </a:pPr>
            <a:r>
              <a:rPr lang="en-IN" sz="1000" b="1" i="0" u="none" strike="noStrike" dirty="0">
                <a:solidFill>
                  <a:schemeClr val="tx1"/>
                </a:solidFill>
                <a:effectLst/>
                <a:latin typeface="Arial" panose="020B0604020202020204" pitchFamily="34" charset="0"/>
              </a:rPr>
              <a:t>[14]</a:t>
            </a:r>
            <a:r>
              <a:rPr lang="en-IN" sz="1000" b="0" i="0" u="none" strike="noStrike" dirty="0">
                <a:solidFill>
                  <a:schemeClr val="tx1"/>
                </a:solidFill>
                <a:effectLst/>
                <a:latin typeface="Arial" panose="020B0604020202020204" pitchFamily="34" charset="0"/>
              </a:rPr>
              <a:t> Y. Li, C. Chen, N. Liu, H. Huang, Z. Zheng and Q. Yan, "A Blockchain-Based Decentralized Federated Learning Framework with Committee Consensus," in IEEE Network, vol. 35, no. 1, pp. 234-241, January/February 2021, </a:t>
            </a:r>
            <a:r>
              <a:rPr lang="en-IN" sz="1000" b="0" i="0" u="none" strike="noStrike" dirty="0" err="1">
                <a:solidFill>
                  <a:schemeClr val="tx1"/>
                </a:solidFill>
                <a:effectLst/>
                <a:latin typeface="Arial" panose="020B0604020202020204" pitchFamily="34" charset="0"/>
              </a:rPr>
              <a:t>doi:</a:t>
            </a:r>
            <a:r>
              <a:rPr lang="en-IN" sz="1000" b="0" i="0" u="sng" strike="noStrike" dirty="0" err="1">
                <a:solidFill>
                  <a:schemeClr val="accent5">
                    <a:lumMod val="60000"/>
                    <a:lumOff val="40000"/>
                  </a:schemeClr>
                </a:solidFill>
                <a:effectLst/>
                <a:latin typeface="Arial" panose="020B0604020202020204" pitchFamily="34" charset="0"/>
                <a:hlinkClick r:id="rId3">
                  <a:extLst>
                    <a:ext uri="{A12FA001-AC4F-418D-AE19-62706E023703}">
                      <ahyp:hlinkClr xmlns="" xmlns:ahyp="http://schemas.microsoft.com/office/drawing/2018/hyperlinkcolor" val="tx"/>
                    </a:ext>
                  </a:extLst>
                </a:hlinkClick>
              </a:rPr>
              <a:t>https</a:t>
            </a:r>
            <a:r>
              <a:rPr lang="en-IN" sz="1000" b="0" i="0" u="sng" strike="noStrike" dirty="0">
                <a:solidFill>
                  <a:schemeClr val="accent5">
                    <a:lumMod val="60000"/>
                    <a:lumOff val="40000"/>
                  </a:schemeClr>
                </a:solidFill>
                <a:effectLst/>
                <a:latin typeface="Arial" panose="020B0604020202020204" pitchFamily="34" charset="0"/>
                <a:hlinkClick r:id="rId3">
                  <a:extLst>
                    <a:ext uri="{A12FA001-AC4F-418D-AE19-62706E023703}">
                      <ahyp:hlinkClr xmlns="" xmlns:ahyp="http://schemas.microsoft.com/office/drawing/2018/hyperlinkcolor" val="tx"/>
                    </a:ext>
                  </a:extLst>
                </a:hlinkClick>
              </a:rPr>
              <a:t>://doi.org/10.1109/MNET.011.2000263</a:t>
            </a:r>
            <a:r>
              <a:rPr lang="en-IN" sz="1000" b="0" i="0" u="none" strike="noStrike" dirty="0">
                <a:solidFill>
                  <a:schemeClr val="tx1"/>
                </a:solidFill>
                <a:effectLst/>
                <a:latin typeface="Arial" panose="020B0604020202020204" pitchFamily="34" charset="0"/>
              </a:rPr>
              <a:t>.</a:t>
            </a:r>
            <a:endParaRPr lang="en-IN" sz="1000" b="0" dirty="0">
              <a:solidFill>
                <a:schemeClr val="tx1"/>
              </a:solidFill>
              <a:effectLst/>
            </a:endParaRPr>
          </a:p>
          <a:p>
            <a:pPr marL="114300" indent="0" rtl="0">
              <a:spcBef>
                <a:spcPts val="0"/>
              </a:spcBef>
              <a:spcAft>
                <a:spcPts val="0"/>
              </a:spcAft>
              <a:buNone/>
            </a:pPr>
            <a:r>
              <a:rPr lang="en-IN" sz="1000" b="0" dirty="0">
                <a:solidFill>
                  <a:schemeClr val="tx1"/>
                </a:solidFill>
                <a:effectLst/>
              </a:rPr>
              <a:t/>
            </a:r>
            <a:br>
              <a:rPr lang="en-IN" sz="1000" b="0" dirty="0">
                <a:solidFill>
                  <a:schemeClr val="tx1"/>
                </a:solidFill>
                <a:effectLst/>
              </a:rPr>
            </a:br>
            <a:r>
              <a:rPr lang="en-IN" sz="1000" b="1" i="0" u="none" strike="noStrike" dirty="0">
                <a:solidFill>
                  <a:schemeClr val="tx1"/>
                </a:solidFill>
                <a:effectLst/>
                <a:latin typeface="Arial" panose="020B0604020202020204" pitchFamily="34" charset="0"/>
              </a:rPr>
              <a:t>[15]</a:t>
            </a:r>
            <a:r>
              <a:rPr lang="en-IN" sz="1000" b="0" i="0" u="none" strike="noStrike" dirty="0">
                <a:solidFill>
                  <a:schemeClr val="tx1"/>
                </a:solidFill>
                <a:effectLst/>
                <a:latin typeface="Arial" panose="020B0604020202020204" pitchFamily="34" charset="0"/>
              </a:rPr>
              <a:t> Anna Karen </a:t>
            </a:r>
            <a:r>
              <a:rPr lang="en-IN" sz="1000" b="0" i="0" u="none" strike="noStrike" dirty="0" err="1">
                <a:solidFill>
                  <a:schemeClr val="tx1"/>
                </a:solidFill>
                <a:effectLst/>
                <a:latin typeface="Arial" panose="020B0604020202020204" pitchFamily="34" charset="0"/>
              </a:rPr>
              <a:t>Gárate-Escamila</a:t>
            </a:r>
            <a:r>
              <a:rPr lang="en-IN" sz="1000" b="0" i="0" u="none" strike="noStrike" dirty="0">
                <a:solidFill>
                  <a:schemeClr val="tx1"/>
                </a:solidFill>
                <a:effectLst/>
                <a:latin typeface="Arial" panose="020B0604020202020204" pitchFamily="34" charset="0"/>
              </a:rPr>
              <a:t>, Amir Hajjam El </a:t>
            </a:r>
            <a:r>
              <a:rPr lang="en-IN" sz="1000" b="0" i="0" u="none" strike="noStrike" dirty="0" err="1">
                <a:solidFill>
                  <a:schemeClr val="tx1"/>
                </a:solidFill>
                <a:effectLst/>
                <a:latin typeface="Arial" panose="020B0604020202020204" pitchFamily="34" charset="0"/>
              </a:rPr>
              <a:t>Hassani</a:t>
            </a:r>
            <a:r>
              <a:rPr lang="en-IN" sz="1000" b="0" i="0" u="none" strike="noStrike" dirty="0">
                <a:solidFill>
                  <a:schemeClr val="tx1"/>
                </a:solidFill>
                <a:effectLst/>
                <a:latin typeface="Arial" panose="020B0604020202020204" pitchFamily="34" charset="0"/>
              </a:rPr>
              <a:t>, Emmanuel </a:t>
            </a:r>
            <a:r>
              <a:rPr lang="en-IN" sz="1000" b="0" i="0" u="none" strike="noStrike" dirty="0" err="1">
                <a:solidFill>
                  <a:schemeClr val="tx1"/>
                </a:solidFill>
                <a:effectLst/>
                <a:latin typeface="Arial" panose="020B0604020202020204" pitchFamily="34" charset="0"/>
              </a:rPr>
              <a:t>Andrès,Classification</a:t>
            </a:r>
            <a:r>
              <a:rPr lang="en-IN" sz="1000" b="0" i="0" u="none" strike="noStrike" dirty="0">
                <a:solidFill>
                  <a:schemeClr val="tx1"/>
                </a:solidFill>
                <a:effectLst/>
                <a:latin typeface="Arial" panose="020B0604020202020204" pitchFamily="34" charset="0"/>
              </a:rPr>
              <a:t> models for heart disease prediction using feature selection and PCA,</a:t>
            </a:r>
            <a:endParaRPr lang="en-IN" sz="1000" b="0" dirty="0">
              <a:solidFill>
                <a:schemeClr val="tx1"/>
              </a:solidFill>
              <a:effectLst/>
            </a:endParaRPr>
          </a:p>
          <a:p>
            <a:pPr marL="114300" indent="0" rtl="0">
              <a:spcBef>
                <a:spcPts val="0"/>
              </a:spcBef>
              <a:spcAft>
                <a:spcPts val="0"/>
              </a:spcAft>
              <a:buNone/>
            </a:pPr>
            <a:r>
              <a:rPr lang="en-IN" sz="1000" b="0" i="0" u="none" strike="noStrike" dirty="0">
                <a:solidFill>
                  <a:schemeClr val="tx1"/>
                </a:solidFill>
                <a:effectLst/>
                <a:latin typeface="Arial" panose="020B0604020202020204" pitchFamily="34" charset="0"/>
              </a:rPr>
              <a:t>Informatics in Medicine </a:t>
            </a:r>
            <a:r>
              <a:rPr lang="en-IN" sz="1000" b="0" i="0" u="none" strike="noStrike" dirty="0" err="1">
                <a:solidFill>
                  <a:schemeClr val="tx1"/>
                </a:solidFill>
                <a:effectLst/>
                <a:latin typeface="Arial" panose="020B0604020202020204" pitchFamily="34" charset="0"/>
              </a:rPr>
              <a:t>Unlocked,Volume</a:t>
            </a:r>
            <a:r>
              <a:rPr lang="en-IN" sz="1000" b="0" i="0" u="none" strike="noStrike" dirty="0">
                <a:solidFill>
                  <a:schemeClr val="tx1"/>
                </a:solidFill>
                <a:effectLst/>
                <a:latin typeface="Arial" panose="020B0604020202020204" pitchFamily="34" charset="0"/>
              </a:rPr>
              <a:t> 19,2020,100330,ISSN 2352-9148,</a:t>
            </a:r>
            <a:endParaRPr lang="en-IN" sz="1000" b="0" dirty="0">
              <a:solidFill>
                <a:schemeClr val="tx1"/>
              </a:solidFill>
              <a:effectLst/>
            </a:endParaRPr>
          </a:p>
          <a:p>
            <a:pPr marL="114300" indent="0" rtl="0">
              <a:spcBef>
                <a:spcPts val="0"/>
              </a:spcBef>
              <a:spcAft>
                <a:spcPts val="0"/>
              </a:spcAft>
              <a:buNone/>
            </a:pPr>
            <a:r>
              <a:rPr lang="en-IN" sz="1000" b="0" i="0" u="sng" strike="noStrike" dirty="0">
                <a:solidFill>
                  <a:schemeClr val="accent5">
                    <a:lumMod val="60000"/>
                    <a:lumOff val="40000"/>
                  </a:schemeClr>
                </a:solidFill>
                <a:effectLst/>
                <a:latin typeface="Arial" panose="020B0604020202020204" pitchFamily="34" charset="0"/>
                <a:hlinkClick r:id="rId4">
                  <a:extLst>
                    <a:ext uri="{A12FA001-AC4F-418D-AE19-62706E023703}">
                      <ahyp:hlinkClr xmlns="" xmlns:ahyp="http://schemas.microsoft.com/office/drawing/2018/hyperlinkcolor" val="tx"/>
                    </a:ext>
                  </a:extLst>
                </a:hlinkClick>
              </a:rPr>
              <a:t>https://doi.org/10.1016/j.imu.2020.100330</a:t>
            </a:r>
            <a:r>
              <a:rPr lang="en-IN" sz="1000" b="0" i="0" u="none" strike="noStrike" dirty="0">
                <a:solidFill>
                  <a:schemeClr val="tx1"/>
                </a:solidFill>
                <a:effectLst/>
                <a:latin typeface="Arial" panose="020B0604020202020204" pitchFamily="34" charset="0"/>
              </a:rPr>
              <a:t>.</a:t>
            </a:r>
            <a:endParaRPr lang="en-IN" sz="1000" b="0" dirty="0">
              <a:solidFill>
                <a:schemeClr val="tx1"/>
              </a:solidFill>
              <a:effectLst/>
            </a:endParaRPr>
          </a:p>
          <a:p>
            <a:pPr marL="114300" indent="0" rtl="0">
              <a:spcBef>
                <a:spcPts val="0"/>
              </a:spcBef>
              <a:spcAft>
                <a:spcPts val="0"/>
              </a:spcAft>
              <a:buNone/>
            </a:pPr>
            <a:endParaRPr lang="en-IN" sz="1000" b="0" dirty="0">
              <a:solidFill>
                <a:schemeClr val="tx1"/>
              </a:solidFill>
              <a:effectLst/>
            </a:endParaRPr>
          </a:p>
          <a:p>
            <a:pPr marL="114300" indent="0" rtl="0">
              <a:spcBef>
                <a:spcPts val="0"/>
              </a:spcBef>
              <a:spcAft>
                <a:spcPts val="0"/>
              </a:spcAft>
              <a:buNone/>
            </a:pPr>
            <a:r>
              <a:rPr lang="en-IN" sz="1000" b="0" dirty="0">
                <a:solidFill>
                  <a:schemeClr val="tx1"/>
                </a:solidFill>
                <a:effectLst/>
              </a:rPr>
              <a:t>[16] T. Mahmood, J. Li, Y. Pei, F. Akhtar, A. Imran and K. U. Rehman, "A Brief Survey on Breast Cancer Diagnostic With Deep Learning Schemes Using Multi-Image Modalities," in IEEE Access, vol. 8, pp. 165779-165809, 2020, </a:t>
            </a:r>
            <a:r>
              <a:rPr lang="en-IN" sz="1000" b="0" dirty="0" err="1">
                <a:solidFill>
                  <a:schemeClr val="tx1"/>
                </a:solidFill>
                <a:effectLst/>
              </a:rPr>
              <a:t>doi:</a:t>
            </a:r>
            <a:r>
              <a:rPr lang="en-IN" sz="1000" b="0" dirty="0" err="1">
                <a:solidFill>
                  <a:schemeClr val="accent5">
                    <a:lumMod val="60000"/>
                    <a:lumOff val="40000"/>
                  </a:schemeClr>
                </a:solidFill>
                <a:effectLst/>
              </a:rPr>
              <a:t>https</a:t>
            </a:r>
            <a:r>
              <a:rPr lang="en-IN" sz="1000" b="0" dirty="0">
                <a:solidFill>
                  <a:schemeClr val="accent5">
                    <a:lumMod val="60000"/>
                    <a:lumOff val="40000"/>
                  </a:schemeClr>
                </a:solidFill>
                <a:effectLst/>
              </a:rPr>
              <a:t>://doi.org/10.1109/ACCESS.2020.3021343</a:t>
            </a:r>
          </a:p>
          <a:p>
            <a:pPr marL="114300" indent="0" rtl="0">
              <a:spcBef>
                <a:spcPts val="0"/>
              </a:spcBef>
              <a:spcAft>
                <a:spcPts val="0"/>
              </a:spcAft>
              <a:buNone/>
            </a:pPr>
            <a:endParaRPr lang="en-IN" sz="1000" b="0" dirty="0">
              <a:solidFill>
                <a:schemeClr val="tx1"/>
              </a:solidFill>
              <a:effectLst/>
            </a:endParaRPr>
          </a:p>
          <a:p>
            <a:pPr marL="114300" indent="0" rtl="0">
              <a:spcBef>
                <a:spcPts val="0"/>
              </a:spcBef>
              <a:spcAft>
                <a:spcPts val="0"/>
              </a:spcAft>
              <a:buNone/>
            </a:pPr>
            <a:r>
              <a:rPr lang="en-IN" sz="1000" b="0" dirty="0">
                <a:solidFill>
                  <a:schemeClr val="tx1"/>
                </a:solidFill>
                <a:effectLst/>
              </a:rPr>
              <a:t>[17] M. A. Rahman, M. S. Hossain, M. S. Islam, N. A. </a:t>
            </a:r>
            <a:r>
              <a:rPr lang="en-IN" sz="1000" b="0" dirty="0" err="1">
                <a:solidFill>
                  <a:schemeClr val="tx1"/>
                </a:solidFill>
                <a:effectLst/>
              </a:rPr>
              <a:t>Alrajeh</a:t>
            </a:r>
            <a:r>
              <a:rPr lang="en-IN" sz="1000" b="0" dirty="0">
                <a:solidFill>
                  <a:schemeClr val="tx1"/>
                </a:solidFill>
                <a:effectLst/>
              </a:rPr>
              <a:t> and G. Muhammad, "Secure and Provenance Enhanced Internet of Health Things Framework: A Blockchain Managed Federated Learning Approach," in IEEE Access, vol. 8, pp. 205071-205087, 2020, </a:t>
            </a:r>
            <a:r>
              <a:rPr lang="en-IN" sz="1000" b="0" dirty="0" err="1">
                <a:solidFill>
                  <a:schemeClr val="tx1"/>
                </a:solidFill>
                <a:effectLst/>
              </a:rPr>
              <a:t>doi:</a:t>
            </a:r>
            <a:r>
              <a:rPr lang="en-IN" sz="1000" b="0" dirty="0" err="1">
                <a:solidFill>
                  <a:schemeClr val="accent5">
                    <a:lumMod val="60000"/>
                    <a:lumOff val="40000"/>
                  </a:schemeClr>
                </a:solidFill>
                <a:effectLst/>
              </a:rPr>
              <a:t>https</a:t>
            </a:r>
            <a:r>
              <a:rPr lang="en-IN" sz="1000" b="0" dirty="0">
                <a:solidFill>
                  <a:schemeClr val="accent5">
                    <a:lumMod val="60000"/>
                    <a:lumOff val="40000"/>
                  </a:schemeClr>
                </a:solidFill>
                <a:effectLst/>
              </a:rPr>
              <a:t>://doi.org/10.1109/ACCESS.2020.3037474</a:t>
            </a:r>
            <a:r>
              <a:rPr lang="en-IN" sz="1000" b="0" dirty="0">
                <a:solidFill>
                  <a:schemeClr val="tx1"/>
                </a:solidFill>
                <a:effectLst/>
              </a:rPr>
              <a:t>.</a:t>
            </a:r>
          </a:p>
          <a:p>
            <a:pPr marL="114300" indent="0" rtl="0">
              <a:spcBef>
                <a:spcPts val="0"/>
              </a:spcBef>
              <a:spcAft>
                <a:spcPts val="0"/>
              </a:spcAft>
              <a:buNone/>
            </a:pPr>
            <a:endParaRPr lang="en-IN" sz="1000" b="0" dirty="0">
              <a:solidFill>
                <a:schemeClr val="tx1"/>
              </a:solidFill>
              <a:effectLst/>
            </a:endParaRPr>
          </a:p>
          <a:p>
            <a:pPr marL="114300" indent="0" rtl="0">
              <a:spcBef>
                <a:spcPts val="0"/>
              </a:spcBef>
              <a:spcAft>
                <a:spcPts val="0"/>
              </a:spcAft>
              <a:buNone/>
            </a:pPr>
            <a:r>
              <a:rPr lang="en-IN" sz="1000" b="0" dirty="0">
                <a:solidFill>
                  <a:schemeClr val="tx1"/>
                </a:solidFill>
                <a:effectLst/>
              </a:rPr>
              <a:t>[18] K. Salah, M. H. U. Rehman, N. Nizamuddin and A. Al-Fuqaha, "Blockchain for AI: Review and Open Research Challenges," in IEEE Access, vol. 7, pp. 10127-10149, 2019, </a:t>
            </a:r>
            <a:r>
              <a:rPr lang="en-IN" sz="1000" b="0" dirty="0" err="1">
                <a:solidFill>
                  <a:schemeClr val="tx1"/>
                </a:solidFill>
                <a:effectLst/>
              </a:rPr>
              <a:t>doi</a:t>
            </a:r>
            <a:r>
              <a:rPr lang="en-IN" sz="1000" b="0" dirty="0">
                <a:solidFill>
                  <a:schemeClr val="tx1"/>
                </a:solidFill>
                <a:effectLst/>
              </a:rPr>
              <a:t>: </a:t>
            </a:r>
            <a:r>
              <a:rPr lang="en-IN" sz="1000" b="0" dirty="0">
                <a:solidFill>
                  <a:schemeClr val="accent5">
                    <a:lumMod val="60000"/>
                    <a:lumOff val="40000"/>
                  </a:schemeClr>
                </a:solidFill>
                <a:effectLst/>
                <a:hlinkClick r:id="rId5"/>
              </a:rPr>
              <a:t>https://doi.org/10.1109/ACCESS.2018.2890507</a:t>
            </a:r>
            <a:endParaRPr lang="en-IN" sz="1000" b="0" dirty="0">
              <a:solidFill>
                <a:schemeClr val="accent5">
                  <a:lumMod val="60000"/>
                  <a:lumOff val="40000"/>
                </a:schemeClr>
              </a:solidFill>
              <a:effectLst/>
            </a:endParaRPr>
          </a:p>
          <a:p>
            <a:pPr marL="114300" indent="0" rtl="0">
              <a:spcBef>
                <a:spcPts val="0"/>
              </a:spcBef>
              <a:spcAft>
                <a:spcPts val="0"/>
              </a:spcAft>
              <a:buNone/>
            </a:pPr>
            <a:endParaRPr lang="en-IN" sz="1000" b="0" dirty="0">
              <a:solidFill>
                <a:schemeClr val="tx1"/>
              </a:solidFill>
              <a:effectLst/>
            </a:endParaRPr>
          </a:p>
          <a:p>
            <a:pPr marL="114300" indent="0" rtl="0">
              <a:spcBef>
                <a:spcPts val="0"/>
              </a:spcBef>
              <a:spcAft>
                <a:spcPts val="0"/>
              </a:spcAft>
              <a:buNone/>
            </a:pPr>
            <a:endParaRPr lang="en-IN" sz="1000" b="0" dirty="0">
              <a:solidFill>
                <a:schemeClr val="tx1"/>
              </a:solidFill>
              <a:effectLst/>
            </a:endParaRPr>
          </a:p>
          <a:p>
            <a:pPr marL="114300" indent="0" rtl="0">
              <a:spcBef>
                <a:spcPts val="0"/>
              </a:spcBef>
              <a:spcAft>
                <a:spcPts val="0"/>
              </a:spcAft>
              <a:buNone/>
            </a:pPr>
            <a:endParaRPr lang="en-IN" sz="1000" b="0" dirty="0">
              <a:solidFill>
                <a:schemeClr val="tx1"/>
              </a:solidFill>
              <a:effectLst/>
            </a:endParaRPr>
          </a:p>
          <a:p>
            <a:pPr marL="114300" indent="0" rtl="0">
              <a:spcBef>
                <a:spcPts val="0"/>
              </a:spcBef>
              <a:spcAft>
                <a:spcPts val="0"/>
              </a:spcAft>
              <a:buNone/>
            </a:pPr>
            <a:endParaRPr lang="en-IN" sz="1000" b="0" dirty="0">
              <a:solidFill>
                <a:schemeClr val="tx1"/>
              </a:solidFill>
              <a:effectLst/>
            </a:endParaRPr>
          </a:p>
          <a:p>
            <a:pPr marL="114300" indent="0" rtl="0">
              <a:spcBef>
                <a:spcPts val="0"/>
              </a:spcBef>
              <a:spcAft>
                <a:spcPts val="0"/>
              </a:spcAft>
              <a:buNone/>
            </a:pPr>
            <a:endParaRPr lang="en-IN" sz="900" b="0" dirty="0">
              <a:solidFill>
                <a:schemeClr val="tx1"/>
              </a:solidFill>
              <a:effectLst/>
            </a:endParaRPr>
          </a:p>
        </p:txBody>
      </p:sp>
      <p:cxnSp>
        <p:nvCxnSpPr>
          <p:cNvPr id="653" name="Google Shape;653;p62"/>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34503761-72BC-A476-A66A-507DDC724DAF}"/>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5D50773B-3F48-E107-8C3F-343D79AD655F}"/>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DF71A227-5A59-C471-5E25-DB3754F6F4A8}"/>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79/80</a:t>
            </a:r>
            <a:endParaRPr sz="1200" b="1" dirty="0">
              <a:solidFill>
                <a:schemeClr val="dk1"/>
              </a:solidFill>
            </a:endParaRPr>
          </a:p>
        </p:txBody>
      </p:sp>
    </p:spTree>
    <p:extLst>
      <p:ext uri="{BB962C8B-B14F-4D97-AF65-F5344CB8AC3E}">
        <p14:creationId xmlns="" xmlns:p14="http://schemas.microsoft.com/office/powerpoint/2010/main" val="211272801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solidFill>
                  <a:srgbClr val="FFFF00"/>
                </a:solidFill>
                <a:latin typeface="Lucida Bright" panose="02040602050505020304" pitchFamily="18" charset="0"/>
              </a:rPr>
              <a:t>FEDERATED LEARNING</a:t>
            </a:r>
            <a:endParaRPr u="sng" dirty="0">
              <a:solidFill>
                <a:srgbClr val="FFFF00"/>
              </a:solidFill>
              <a:latin typeface="Lucida Bright" panose="02040602050505020304" pitchFamily="18" charset="0"/>
            </a:endParaRPr>
          </a:p>
        </p:txBody>
      </p:sp>
      <p:sp>
        <p:nvSpPr>
          <p:cNvPr id="147" name="Google Shape;147;p21"/>
          <p:cNvSpPr txBox="1">
            <a:spLocks noGrp="1"/>
          </p:cNvSpPr>
          <p:nvPr>
            <p:ph type="body" idx="1"/>
          </p:nvPr>
        </p:nvSpPr>
        <p:spPr>
          <a:xfrm>
            <a:off x="311700" y="1157712"/>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sz="1400" dirty="0">
              <a:latin typeface="Lucida Bright" panose="02040602050505020304" pitchFamily="18" charset="0"/>
            </a:endParaRPr>
          </a:p>
          <a:p>
            <a:pPr marL="0" lvl="0" indent="0" algn="l" rtl="0">
              <a:spcBef>
                <a:spcPts val="0"/>
              </a:spcBef>
              <a:spcAft>
                <a:spcPts val="0"/>
              </a:spcAft>
              <a:buNone/>
            </a:pPr>
            <a:r>
              <a:rPr lang="en-GB" sz="1400" dirty="0">
                <a:latin typeface="Lucida Bright" panose="02040602050505020304" pitchFamily="18" charset="0"/>
              </a:rPr>
              <a:t>Downloading a global model and uploading local parameters at the same time leads to a network.</a:t>
            </a:r>
            <a:endParaRPr sz="1400" u="sng" dirty="0">
              <a:latin typeface="Lucida Bright" panose="02040602050505020304" pitchFamily="18" charset="0"/>
            </a:endParaRPr>
          </a:p>
          <a:p>
            <a:pPr marL="457200" lvl="0" indent="0" algn="l" rtl="0">
              <a:spcBef>
                <a:spcPts val="0"/>
              </a:spcBef>
              <a:spcAft>
                <a:spcPts val="0"/>
              </a:spcAft>
              <a:buNone/>
            </a:pPr>
            <a:endParaRPr sz="1400" dirty="0">
              <a:latin typeface="Lucida Bright" panose="02040602050505020304" pitchFamily="18" charset="0"/>
            </a:endParaRPr>
          </a:p>
          <a:p>
            <a:pPr marL="457200" lvl="0" indent="0" algn="l" rtl="0">
              <a:spcBef>
                <a:spcPts val="0"/>
              </a:spcBef>
              <a:spcAft>
                <a:spcPts val="0"/>
              </a:spcAft>
              <a:buNone/>
            </a:pPr>
            <a:endParaRPr sz="1400" dirty="0">
              <a:latin typeface="Lucida Bright" panose="02040602050505020304" pitchFamily="18" charset="0"/>
            </a:endParaRPr>
          </a:p>
          <a:p>
            <a:pPr marL="0" lvl="0" indent="0" algn="l" rtl="0">
              <a:spcBef>
                <a:spcPts val="0"/>
              </a:spcBef>
              <a:spcAft>
                <a:spcPts val="0"/>
              </a:spcAft>
              <a:buNone/>
            </a:pPr>
            <a:r>
              <a:rPr lang="en-GB" sz="1400" b="1" dirty="0">
                <a:latin typeface="Lucida Bright" panose="02040602050505020304" pitchFamily="18" charset="0"/>
              </a:rPr>
              <a:t>Straggler effect :</a:t>
            </a:r>
            <a:endParaRPr sz="1400" b="1" dirty="0">
              <a:latin typeface="Lucida Bright" panose="02040602050505020304" pitchFamily="18" charset="0"/>
            </a:endParaRPr>
          </a:p>
          <a:p>
            <a:pPr marL="0" lvl="0" indent="0" algn="l" rtl="0">
              <a:spcBef>
                <a:spcPts val="0"/>
              </a:spcBef>
              <a:spcAft>
                <a:spcPts val="0"/>
              </a:spcAft>
              <a:buNone/>
            </a:pPr>
            <a:endParaRPr sz="1400" b="1" dirty="0">
              <a:latin typeface="Lucida Bright" panose="02040602050505020304" pitchFamily="18" charset="0"/>
            </a:endParaRPr>
          </a:p>
          <a:p>
            <a:pPr marL="457200" lvl="0" indent="-317500" algn="l" rtl="0">
              <a:spcBef>
                <a:spcPts val="0"/>
              </a:spcBef>
              <a:spcAft>
                <a:spcPts val="0"/>
              </a:spcAft>
              <a:buSzPts val="1400"/>
              <a:buChar char="●"/>
            </a:pPr>
            <a:r>
              <a:rPr lang="en-GB" sz="1400" dirty="0">
                <a:latin typeface="Lucida Bright" panose="02040602050505020304" pitchFamily="18" charset="0"/>
              </a:rPr>
              <a:t>Client devices are heterogeneous.</a:t>
            </a:r>
            <a:endParaRPr sz="1400" dirty="0">
              <a:latin typeface="Lucida Bright" panose="02040602050505020304" pitchFamily="18" charset="0"/>
            </a:endParaRPr>
          </a:p>
          <a:p>
            <a:pPr marL="457200" lvl="0" indent="-317500" algn="l" rtl="0">
              <a:spcBef>
                <a:spcPts val="0"/>
              </a:spcBef>
              <a:spcAft>
                <a:spcPts val="0"/>
              </a:spcAft>
              <a:buSzPts val="1400"/>
              <a:buChar char="●"/>
            </a:pPr>
            <a:r>
              <a:rPr lang="en-GB" sz="1400" dirty="0">
                <a:latin typeface="Lucida Bright" panose="02040602050505020304" pitchFamily="18" charset="0"/>
              </a:rPr>
              <a:t>Hardware and network connections are unreliable.</a:t>
            </a:r>
            <a:endParaRPr sz="1400" dirty="0">
              <a:latin typeface="Lucida Bright" panose="02040602050505020304" pitchFamily="18" charset="0"/>
            </a:endParaRPr>
          </a:p>
          <a:p>
            <a:pPr marL="457200" lvl="0" indent="-317500" algn="l" rtl="0">
              <a:spcBef>
                <a:spcPts val="0"/>
              </a:spcBef>
              <a:spcAft>
                <a:spcPts val="0"/>
              </a:spcAft>
              <a:buSzPts val="1400"/>
              <a:buChar char="●"/>
            </a:pPr>
            <a:r>
              <a:rPr lang="en-GB" sz="1400" dirty="0">
                <a:latin typeface="Lucida Bright" panose="02040602050505020304" pitchFamily="18" charset="0"/>
              </a:rPr>
              <a:t>Server needs to wait for the slowest devices to respond.</a:t>
            </a:r>
          </a:p>
          <a:p>
            <a:pPr marL="457200" lvl="0" indent="-317500" algn="l" rtl="0">
              <a:spcBef>
                <a:spcPts val="0"/>
              </a:spcBef>
              <a:spcAft>
                <a:spcPts val="0"/>
              </a:spcAft>
              <a:buSzPts val="1400"/>
              <a:buChar char="●"/>
            </a:pPr>
            <a:endParaRPr lang="en-GB" sz="1400" b="1" dirty="0">
              <a:latin typeface="Lucida Bright" panose="02040602050505020304" pitchFamily="18" charset="0"/>
            </a:endParaRPr>
          </a:p>
          <a:p>
            <a:pPr marL="139700" lvl="0" indent="0" algn="l" rtl="0">
              <a:spcBef>
                <a:spcPts val="0"/>
              </a:spcBef>
              <a:spcAft>
                <a:spcPts val="0"/>
              </a:spcAft>
              <a:buSzPts val="1400"/>
              <a:buNone/>
            </a:pPr>
            <a:r>
              <a:rPr lang="en-GB" sz="1400" b="1" dirty="0">
                <a:latin typeface="Lucida Bright" panose="02040602050505020304" pitchFamily="18" charset="0"/>
              </a:rPr>
              <a:t>Differential privacy :</a:t>
            </a:r>
            <a:endParaRPr lang="en-GB" sz="1400" dirty="0">
              <a:latin typeface="Lucida Bright" panose="02040602050505020304" pitchFamily="18" charset="0"/>
            </a:endParaRPr>
          </a:p>
          <a:p>
            <a:pPr marL="139700" lvl="0" indent="0" algn="l" rtl="0">
              <a:spcBef>
                <a:spcPts val="0"/>
              </a:spcBef>
              <a:spcAft>
                <a:spcPts val="0"/>
              </a:spcAft>
              <a:buSzPts val="1400"/>
              <a:buNone/>
            </a:pPr>
            <a:r>
              <a:rPr lang="en-GB" sz="1400" dirty="0">
                <a:latin typeface="Lucida Bright" panose="02040602050505020304" pitchFamily="18" charset="0"/>
              </a:rPr>
              <a:t>		Adding noisy data makes it difficult to discern real information in case of data leaks.</a:t>
            </a:r>
            <a:endParaRPr sz="1400" dirty="0">
              <a:latin typeface="Lucida Bright" panose="02040602050505020304" pitchFamily="18" charset="0"/>
            </a:endParaRPr>
          </a:p>
          <a:p>
            <a:pPr marL="457200" lvl="0" indent="0" algn="l" rtl="0">
              <a:spcBef>
                <a:spcPts val="0"/>
              </a:spcBef>
              <a:spcAft>
                <a:spcPts val="0"/>
              </a:spcAft>
              <a:buNone/>
            </a:pPr>
            <a:endParaRPr sz="1400" dirty="0">
              <a:latin typeface="Lucida Bright" panose="02040602050505020304" pitchFamily="18" charset="0"/>
            </a:endParaRPr>
          </a:p>
        </p:txBody>
      </p:sp>
      <p:grpSp>
        <p:nvGrpSpPr>
          <p:cNvPr id="4" name="Group 3">
            <a:extLst>
              <a:ext uri="{FF2B5EF4-FFF2-40B4-BE49-F238E27FC236}">
                <a16:creationId xmlns="" xmlns:a16="http://schemas.microsoft.com/office/drawing/2014/main" id="{B27A3C94-E834-0A43-4D57-AB7DD834910D}"/>
              </a:ext>
            </a:extLst>
          </p:cNvPr>
          <p:cNvGrpSpPr/>
          <p:nvPr/>
        </p:nvGrpSpPr>
        <p:grpSpPr>
          <a:xfrm>
            <a:off x="311700" y="4714100"/>
            <a:ext cx="8818200" cy="553968"/>
            <a:chOff x="311700" y="4714100"/>
            <a:chExt cx="8818200" cy="553968"/>
          </a:xfrm>
        </p:grpSpPr>
        <p:cxnSp>
          <p:nvCxnSpPr>
            <p:cNvPr id="5" name="Google Shape;136;p20">
              <a:extLst>
                <a:ext uri="{FF2B5EF4-FFF2-40B4-BE49-F238E27FC236}">
                  <a16:creationId xmlns="" xmlns:a16="http://schemas.microsoft.com/office/drawing/2014/main" id="{8C306813-8203-90D5-6B92-52C1E656A2E6}"/>
                </a:ext>
              </a:extLst>
            </p:cNvPr>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6" name="Google Shape;63;p13">
              <a:extLst>
                <a:ext uri="{FF2B5EF4-FFF2-40B4-BE49-F238E27FC236}">
                  <a16:creationId xmlns="" xmlns:a16="http://schemas.microsoft.com/office/drawing/2014/main" id="{53DC39EE-11EA-8ED6-2934-820F857453E6}"/>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7" name="Google Shape;62;p13">
              <a:extLst>
                <a:ext uri="{FF2B5EF4-FFF2-40B4-BE49-F238E27FC236}">
                  <a16:creationId xmlns="" xmlns:a16="http://schemas.microsoft.com/office/drawing/2014/main" id="{7031843F-1BF5-803D-2476-6B87816A0FB9}"/>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8" name="Google Shape;64;p13">
              <a:extLst>
                <a:ext uri="{FF2B5EF4-FFF2-40B4-BE49-F238E27FC236}">
                  <a16:creationId xmlns="" xmlns:a16="http://schemas.microsoft.com/office/drawing/2014/main" id="{D84A7164-E7EB-C258-09C2-C0E9E9670D32}"/>
                </a:ext>
              </a:extLst>
            </p:cNvPr>
            <p:cNvSpPr txBox="1"/>
            <p:nvPr/>
          </p:nvSpPr>
          <p:spPr>
            <a:xfrm>
              <a:off x="8534700"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8/80</a:t>
              </a:r>
              <a:endParaRPr sz="1200" b="1" dirty="0">
                <a:solidFill>
                  <a:schemeClr val="dk1"/>
                </a:solidFill>
              </a:endParaRPr>
            </a:p>
          </p:txBody>
        </p:sp>
      </p:gr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2"/>
          <p:cNvSpPr txBox="1">
            <a:spLocks noGrp="1"/>
          </p:cNvSpPr>
          <p:nvPr>
            <p:ph type="title"/>
          </p:nvPr>
        </p:nvSpPr>
        <p:spPr>
          <a:xfrm>
            <a:off x="311700" y="21230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BIBLIOGRAPHY</a:t>
            </a:r>
            <a:endParaRPr dirty="0"/>
          </a:p>
        </p:txBody>
      </p:sp>
      <p:sp>
        <p:nvSpPr>
          <p:cNvPr id="652" name="Google Shape;652;p62"/>
          <p:cNvSpPr txBox="1">
            <a:spLocks noGrp="1"/>
          </p:cNvSpPr>
          <p:nvPr>
            <p:ph type="body" idx="1"/>
          </p:nvPr>
        </p:nvSpPr>
        <p:spPr>
          <a:xfrm>
            <a:off x="311700" y="668049"/>
            <a:ext cx="8520600" cy="3376570"/>
          </a:xfrm>
          <a:prstGeom prst="rect">
            <a:avLst/>
          </a:prstGeom>
        </p:spPr>
        <p:txBody>
          <a:bodyPr spcFirstLastPara="1" wrap="square" lIns="91425" tIns="91425" rIns="91425" bIns="91425" anchor="t" anchorCtr="0">
            <a:noAutofit/>
          </a:bodyPr>
          <a:lstStyle/>
          <a:p>
            <a:pPr marL="114300" indent="0" rtl="0">
              <a:spcBef>
                <a:spcPts val="0"/>
              </a:spcBef>
              <a:spcAft>
                <a:spcPts val="0"/>
              </a:spcAft>
              <a:buNone/>
            </a:pPr>
            <a:endParaRPr lang="en-IN" sz="1000" b="0" dirty="0">
              <a:solidFill>
                <a:schemeClr val="tx1"/>
              </a:solidFill>
              <a:effectLst/>
            </a:endParaRPr>
          </a:p>
          <a:p>
            <a:pPr marL="114300" indent="0">
              <a:buNone/>
            </a:pPr>
            <a:r>
              <a:rPr lang="en-IN" sz="1000" b="0" dirty="0">
                <a:solidFill>
                  <a:schemeClr val="tx1"/>
                </a:solidFill>
                <a:effectLst/>
              </a:rPr>
              <a:t>[19] U. M. </a:t>
            </a:r>
            <a:r>
              <a:rPr lang="en-IN" sz="1000" b="0" dirty="0" err="1">
                <a:solidFill>
                  <a:schemeClr val="tx1"/>
                </a:solidFill>
                <a:effectLst/>
              </a:rPr>
              <a:t>Aïvodji</a:t>
            </a:r>
            <a:r>
              <a:rPr lang="en-IN" sz="1000" b="0" dirty="0">
                <a:solidFill>
                  <a:schemeClr val="tx1"/>
                </a:solidFill>
                <a:effectLst/>
              </a:rPr>
              <a:t>, S. </a:t>
            </a:r>
            <a:r>
              <a:rPr lang="en-IN" sz="1000" b="0" dirty="0" err="1">
                <a:solidFill>
                  <a:schemeClr val="tx1"/>
                </a:solidFill>
                <a:effectLst/>
              </a:rPr>
              <a:t>Gambs</a:t>
            </a:r>
            <a:r>
              <a:rPr lang="en-IN" sz="1000" b="0" dirty="0">
                <a:solidFill>
                  <a:schemeClr val="tx1"/>
                </a:solidFill>
                <a:effectLst/>
              </a:rPr>
              <a:t> and A. Martin, "IOTFLA : A Secured and Privacy-Preserving Smart Home Architecture Implementing Federated Learning," 2019 IEEE Security and Privacy Workshops (SPW), San Francisco, CA, USA, 2019, pp. 175-180, </a:t>
            </a:r>
            <a:r>
              <a:rPr lang="en-IN" sz="1000" b="0" dirty="0" err="1">
                <a:solidFill>
                  <a:schemeClr val="tx1"/>
                </a:solidFill>
                <a:effectLst/>
              </a:rPr>
              <a:t>doi:</a:t>
            </a:r>
            <a:r>
              <a:rPr lang="en-IN" sz="1000" b="0" dirty="0" err="1">
                <a:solidFill>
                  <a:schemeClr val="accent5">
                    <a:lumMod val="60000"/>
                    <a:lumOff val="40000"/>
                  </a:schemeClr>
                </a:solidFill>
                <a:effectLst/>
              </a:rPr>
              <a:t>https</a:t>
            </a:r>
            <a:r>
              <a:rPr lang="en-IN" sz="1000" b="0" dirty="0">
                <a:solidFill>
                  <a:schemeClr val="accent5">
                    <a:lumMod val="60000"/>
                    <a:lumOff val="40000"/>
                  </a:schemeClr>
                </a:solidFill>
                <a:effectLst/>
              </a:rPr>
              <a:t>://doi.org/10.1109/SPW.2019.00041</a:t>
            </a:r>
            <a:r>
              <a:rPr lang="en-IN" sz="1000" b="0" dirty="0">
                <a:solidFill>
                  <a:schemeClr val="tx1"/>
                </a:solidFill>
                <a:effectLst/>
              </a:rPr>
              <a:t>.</a:t>
            </a:r>
          </a:p>
          <a:p>
            <a:pPr marL="114300" indent="0" rtl="0">
              <a:spcBef>
                <a:spcPts val="0"/>
              </a:spcBef>
              <a:spcAft>
                <a:spcPts val="0"/>
              </a:spcAft>
              <a:buNone/>
            </a:pPr>
            <a:endParaRPr lang="en-IN" sz="1000" b="0" dirty="0">
              <a:solidFill>
                <a:schemeClr val="tx1"/>
              </a:solidFill>
              <a:effectLst/>
            </a:endParaRPr>
          </a:p>
          <a:p>
            <a:pPr marL="114300" indent="0" rtl="0">
              <a:spcBef>
                <a:spcPts val="0"/>
              </a:spcBef>
              <a:spcAft>
                <a:spcPts val="0"/>
              </a:spcAft>
              <a:buNone/>
            </a:pPr>
            <a:r>
              <a:rPr lang="en-IN" sz="1000" b="0" dirty="0">
                <a:solidFill>
                  <a:schemeClr val="tx1"/>
                </a:solidFill>
                <a:effectLst/>
              </a:rPr>
              <a:t>[20] Lee J, Sun J, Wang F, Wang S, Jun CH, Jiang X. Privacy-Preserving Patient Similarity Learning in a Federated Environment: Development and Analysis. JMIR Med Inform. 2018 Apr 13;6(2):e20. </a:t>
            </a:r>
            <a:r>
              <a:rPr lang="en-IN" sz="1000" b="0" dirty="0" err="1">
                <a:solidFill>
                  <a:schemeClr val="tx1"/>
                </a:solidFill>
                <a:effectLst/>
              </a:rPr>
              <a:t>doi</a:t>
            </a:r>
            <a:r>
              <a:rPr lang="en-IN" sz="1000" b="0" dirty="0">
                <a:solidFill>
                  <a:schemeClr val="tx1"/>
                </a:solidFill>
                <a:effectLst/>
              </a:rPr>
              <a:t>: 10.2196/medinform.7744. PMID: 29653917; PMCID: PMC5924379. DOI : </a:t>
            </a:r>
            <a:r>
              <a:rPr lang="en-IN" sz="1000" b="0" dirty="0">
                <a:solidFill>
                  <a:schemeClr val="accent5">
                    <a:lumMod val="60000"/>
                    <a:lumOff val="40000"/>
                  </a:schemeClr>
                </a:solidFill>
                <a:effectLst/>
              </a:rPr>
              <a:t>https://doi.org/10.2196/medinform.7744</a:t>
            </a:r>
            <a:r>
              <a:rPr lang="en-IN" sz="1000" b="0" dirty="0">
                <a:solidFill>
                  <a:schemeClr val="tx1"/>
                </a:solidFill>
                <a:effectLst/>
              </a:rPr>
              <a:t>.</a:t>
            </a:r>
          </a:p>
          <a:p>
            <a:pPr marL="114300" indent="0" rtl="0">
              <a:spcBef>
                <a:spcPts val="0"/>
              </a:spcBef>
              <a:spcAft>
                <a:spcPts val="0"/>
              </a:spcAft>
              <a:buNone/>
            </a:pPr>
            <a:endParaRPr lang="en-IN" sz="1000" b="0" dirty="0">
              <a:solidFill>
                <a:schemeClr val="tx1"/>
              </a:solidFill>
              <a:effectLst/>
            </a:endParaRPr>
          </a:p>
          <a:p>
            <a:pPr marL="114300" indent="0" rtl="0">
              <a:spcBef>
                <a:spcPts val="0"/>
              </a:spcBef>
              <a:spcAft>
                <a:spcPts val="0"/>
              </a:spcAft>
              <a:buNone/>
            </a:pPr>
            <a:r>
              <a:rPr lang="en-IN" sz="1000" b="0" dirty="0">
                <a:solidFill>
                  <a:schemeClr val="tx1"/>
                </a:solidFill>
                <a:effectLst/>
              </a:rPr>
              <a:t>[21] Theodora S. </a:t>
            </a:r>
            <a:r>
              <a:rPr lang="en-IN" sz="1000" b="0" dirty="0" err="1">
                <a:solidFill>
                  <a:schemeClr val="tx1"/>
                </a:solidFill>
                <a:effectLst/>
              </a:rPr>
              <a:t>Brisimi</a:t>
            </a:r>
            <a:r>
              <a:rPr lang="en-IN" sz="1000" b="0" dirty="0">
                <a:solidFill>
                  <a:schemeClr val="tx1"/>
                </a:solidFill>
                <a:effectLst/>
              </a:rPr>
              <a:t>, </a:t>
            </a:r>
            <a:r>
              <a:rPr lang="en-IN" sz="1000" b="0" dirty="0" err="1">
                <a:solidFill>
                  <a:schemeClr val="tx1"/>
                </a:solidFill>
                <a:effectLst/>
              </a:rPr>
              <a:t>Ruidi</a:t>
            </a:r>
            <a:r>
              <a:rPr lang="en-IN" sz="1000" b="0" dirty="0">
                <a:solidFill>
                  <a:schemeClr val="tx1"/>
                </a:solidFill>
                <a:effectLst/>
              </a:rPr>
              <a:t> Chen, </a:t>
            </a:r>
            <a:r>
              <a:rPr lang="en-IN" sz="1000" b="0" dirty="0" err="1">
                <a:solidFill>
                  <a:schemeClr val="tx1"/>
                </a:solidFill>
                <a:effectLst/>
              </a:rPr>
              <a:t>Theofanie</a:t>
            </a:r>
            <a:r>
              <a:rPr lang="en-IN" sz="1000" b="0" dirty="0">
                <a:solidFill>
                  <a:schemeClr val="tx1"/>
                </a:solidFill>
                <a:effectLst/>
              </a:rPr>
              <a:t> Mela, Alex </a:t>
            </a:r>
            <a:r>
              <a:rPr lang="en-IN" sz="1000" b="0" dirty="0" err="1">
                <a:solidFill>
                  <a:schemeClr val="tx1"/>
                </a:solidFill>
                <a:effectLst/>
              </a:rPr>
              <a:t>Olshevsky</a:t>
            </a:r>
            <a:r>
              <a:rPr lang="en-IN" sz="1000" b="0" dirty="0">
                <a:solidFill>
                  <a:schemeClr val="tx1"/>
                </a:solidFill>
                <a:effectLst/>
              </a:rPr>
              <a:t>, </a:t>
            </a:r>
            <a:r>
              <a:rPr lang="en-IN" sz="1000" b="0" dirty="0" err="1">
                <a:solidFill>
                  <a:schemeClr val="tx1"/>
                </a:solidFill>
                <a:effectLst/>
              </a:rPr>
              <a:t>Ioannis</a:t>
            </a:r>
            <a:r>
              <a:rPr lang="en-IN" sz="1000" b="0" dirty="0">
                <a:solidFill>
                  <a:schemeClr val="tx1"/>
                </a:solidFill>
                <a:effectLst/>
              </a:rPr>
              <a:t> Ch. </a:t>
            </a:r>
            <a:r>
              <a:rPr lang="en-IN" sz="1000" b="0" dirty="0" err="1">
                <a:solidFill>
                  <a:schemeClr val="tx1"/>
                </a:solidFill>
                <a:effectLst/>
              </a:rPr>
              <a:t>Paschalidis</a:t>
            </a:r>
            <a:r>
              <a:rPr lang="en-IN" sz="1000" b="0" dirty="0">
                <a:solidFill>
                  <a:schemeClr val="tx1"/>
                </a:solidFill>
                <a:effectLst/>
              </a:rPr>
              <a:t>, Wei </a:t>
            </a:r>
            <a:r>
              <a:rPr lang="en-IN" sz="1000" b="0" dirty="0" err="1">
                <a:solidFill>
                  <a:schemeClr val="tx1"/>
                </a:solidFill>
                <a:effectLst/>
              </a:rPr>
              <a:t>Shi,Federated</a:t>
            </a:r>
            <a:r>
              <a:rPr lang="en-IN" sz="1000" b="0" dirty="0">
                <a:solidFill>
                  <a:schemeClr val="tx1"/>
                </a:solidFill>
                <a:effectLst/>
              </a:rPr>
              <a:t> learning of predictive models from federated Electronic Health </a:t>
            </a:r>
            <a:r>
              <a:rPr lang="en-IN" sz="1000" b="0" dirty="0" err="1">
                <a:solidFill>
                  <a:schemeClr val="tx1"/>
                </a:solidFill>
                <a:effectLst/>
              </a:rPr>
              <a:t>Records,International</a:t>
            </a:r>
            <a:r>
              <a:rPr lang="en-IN" sz="1000" b="0" dirty="0">
                <a:solidFill>
                  <a:schemeClr val="tx1"/>
                </a:solidFill>
                <a:effectLst/>
              </a:rPr>
              <a:t> Journal of Medical </a:t>
            </a:r>
            <a:r>
              <a:rPr lang="en-IN" sz="1000" b="0" dirty="0" err="1">
                <a:solidFill>
                  <a:schemeClr val="tx1"/>
                </a:solidFill>
                <a:effectLst/>
              </a:rPr>
              <a:t>Informatics,Volume</a:t>
            </a:r>
            <a:r>
              <a:rPr lang="en-IN" sz="1000" b="0" dirty="0">
                <a:solidFill>
                  <a:schemeClr val="tx1"/>
                </a:solidFill>
                <a:effectLst/>
              </a:rPr>
              <a:t> 112,2018,Pages 59-67,ISSN 1386-5056,</a:t>
            </a:r>
            <a:r>
              <a:rPr lang="en-IN" sz="1000" b="0" dirty="0">
                <a:solidFill>
                  <a:schemeClr val="accent5">
                    <a:lumMod val="60000"/>
                    <a:lumOff val="40000"/>
                  </a:schemeClr>
                </a:solidFill>
                <a:effectLst/>
              </a:rPr>
              <a:t>https://doi.org/10.1016/j.ijmedinf.2018.01.007</a:t>
            </a:r>
            <a:r>
              <a:rPr lang="en-IN" sz="1000" b="0" dirty="0">
                <a:solidFill>
                  <a:schemeClr val="tx1"/>
                </a:solidFill>
                <a:effectLst/>
              </a:rPr>
              <a:t>.</a:t>
            </a:r>
          </a:p>
          <a:p>
            <a:pPr marL="114300" indent="0" rtl="0">
              <a:spcBef>
                <a:spcPts val="0"/>
              </a:spcBef>
              <a:spcAft>
                <a:spcPts val="0"/>
              </a:spcAft>
              <a:buNone/>
            </a:pPr>
            <a:endParaRPr lang="en-IN" sz="1000" b="0" dirty="0">
              <a:solidFill>
                <a:schemeClr val="tx1"/>
              </a:solidFill>
              <a:effectLst/>
            </a:endParaRPr>
          </a:p>
          <a:p>
            <a:pPr marL="114300" indent="0" rtl="0">
              <a:spcBef>
                <a:spcPts val="0"/>
              </a:spcBef>
              <a:spcAft>
                <a:spcPts val="0"/>
              </a:spcAft>
              <a:buNone/>
            </a:pPr>
            <a:r>
              <a:rPr lang="en-IN" sz="1000" b="0" dirty="0">
                <a:solidFill>
                  <a:schemeClr val="tx1"/>
                </a:solidFill>
                <a:effectLst/>
              </a:rPr>
              <a:t>[22] Z. Zheng, S. </a:t>
            </a:r>
            <a:r>
              <a:rPr lang="en-IN" sz="1000" b="0" dirty="0" err="1">
                <a:solidFill>
                  <a:schemeClr val="tx1"/>
                </a:solidFill>
                <a:effectLst/>
              </a:rPr>
              <a:t>Xie</a:t>
            </a:r>
            <a:r>
              <a:rPr lang="en-IN" sz="1000" b="0" dirty="0">
                <a:solidFill>
                  <a:schemeClr val="tx1"/>
                </a:solidFill>
                <a:effectLst/>
              </a:rPr>
              <a:t>, H. Dai, X. Chen and H. Wang, "An Overview of Blockchain Technology: Architecture, Consensus, and Future Trends," 2017 IEEE International Congress on Big Data (</a:t>
            </a:r>
            <a:r>
              <a:rPr lang="en-IN" sz="1000" b="0" dirty="0" err="1">
                <a:solidFill>
                  <a:schemeClr val="tx1"/>
                </a:solidFill>
                <a:effectLst/>
              </a:rPr>
              <a:t>BigData</a:t>
            </a:r>
            <a:r>
              <a:rPr lang="en-IN" sz="1000" b="0" dirty="0">
                <a:solidFill>
                  <a:schemeClr val="tx1"/>
                </a:solidFill>
                <a:effectLst/>
              </a:rPr>
              <a:t> Congress), Honolulu, HI, USA, 2017, pp. 557-564, </a:t>
            </a:r>
            <a:r>
              <a:rPr lang="en-IN" sz="1000" b="0" dirty="0" err="1">
                <a:solidFill>
                  <a:schemeClr val="tx1"/>
                </a:solidFill>
                <a:effectLst/>
              </a:rPr>
              <a:t>doi:</a:t>
            </a:r>
            <a:r>
              <a:rPr lang="en-IN" sz="1000" b="0" dirty="0" err="1">
                <a:solidFill>
                  <a:schemeClr val="accent5">
                    <a:lumMod val="60000"/>
                    <a:lumOff val="40000"/>
                  </a:schemeClr>
                </a:solidFill>
                <a:effectLst/>
              </a:rPr>
              <a:t>https</a:t>
            </a:r>
            <a:r>
              <a:rPr lang="en-IN" sz="1000" b="0" dirty="0">
                <a:solidFill>
                  <a:schemeClr val="accent5">
                    <a:lumMod val="60000"/>
                    <a:lumOff val="40000"/>
                  </a:schemeClr>
                </a:solidFill>
                <a:effectLst/>
              </a:rPr>
              <a:t>://doi.org/10.1109/BigDataCongress.2017.85</a:t>
            </a:r>
            <a:r>
              <a:rPr lang="en-IN" sz="1000" b="0" dirty="0">
                <a:solidFill>
                  <a:schemeClr val="tx1"/>
                </a:solidFill>
                <a:effectLst/>
              </a:rPr>
              <a:t>.</a:t>
            </a:r>
          </a:p>
          <a:p>
            <a:pPr marL="114300" indent="0" rtl="0">
              <a:spcBef>
                <a:spcPts val="0"/>
              </a:spcBef>
              <a:spcAft>
                <a:spcPts val="0"/>
              </a:spcAft>
              <a:buNone/>
            </a:pPr>
            <a:endParaRPr lang="en-IN" sz="1000" b="0" dirty="0">
              <a:solidFill>
                <a:schemeClr val="tx1"/>
              </a:solidFill>
              <a:effectLst/>
            </a:endParaRPr>
          </a:p>
          <a:p>
            <a:pPr marL="114300" indent="0" rtl="0">
              <a:spcBef>
                <a:spcPts val="0"/>
              </a:spcBef>
              <a:spcAft>
                <a:spcPts val="0"/>
              </a:spcAft>
              <a:buNone/>
            </a:pPr>
            <a:r>
              <a:rPr lang="en-IN" sz="1000" dirty="0">
                <a:solidFill>
                  <a:schemeClr val="tx1"/>
                </a:solidFill>
              </a:rPr>
              <a:t>[23] M. Shen, X. Tang, L. Zhu, X. Du and M. </a:t>
            </a:r>
            <a:r>
              <a:rPr lang="en-IN" sz="1000" dirty="0" err="1">
                <a:solidFill>
                  <a:schemeClr val="tx1"/>
                </a:solidFill>
              </a:rPr>
              <a:t>Guizani</a:t>
            </a:r>
            <a:r>
              <a:rPr lang="en-IN" sz="1000" dirty="0">
                <a:solidFill>
                  <a:schemeClr val="tx1"/>
                </a:solidFill>
              </a:rPr>
              <a:t>, "Privacy-Preserving Support Vector Machine Training Over Blockchain-Based Encrypted IoT Data in Smart Cities," in IEEE Internet of Things Journal, vol. 6, no. 5, pp. 7702-7712, Oct. 2019, </a:t>
            </a:r>
            <a:r>
              <a:rPr lang="en-IN" sz="1000" dirty="0" err="1">
                <a:solidFill>
                  <a:schemeClr val="tx1"/>
                </a:solidFill>
              </a:rPr>
              <a:t>doi</a:t>
            </a:r>
            <a:r>
              <a:rPr lang="en-IN" sz="1000" dirty="0">
                <a:solidFill>
                  <a:schemeClr val="tx1"/>
                </a:solidFill>
              </a:rPr>
              <a:t>: </a:t>
            </a:r>
            <a:r>
              <a:rPr lang="en-IN" sz="1000" dirty="0">
                <a:solidFill>
                  <a:schemeClr val="accent5">
                    <a:lumMod val="60000"/>
                    <a:lumOff val="40000"/>
                  </a:schemeClr>
                </a:solidFill>
              </a:rPr>
              <a:t>10.1109/JIOT.2019.2901840</a:t>
            </a:r>
            <a:r>
              <a:rPr lang="en-IN" sz="1000" dirty="0">
                <a:solidFill>
                  <a:schemeClr val="tx1"/>
                </a:solidFill>
              </a:rPr>
              <a:t>.</a:t>
            </a:r>
          </a:p>
          <a:p>
            <a:pPr marL="114300" indent="0" rtl="0">
              <a:spcBef>
                <a:spcPts val="0"/>
              </a:spcBef>
              <a:spcAft>
                <a:spcPts val="0"/>
              </a:spcAft>
              <a:buNone/>
            </a:pPr>
            <a:endParaRPr lang="en-IN" sz="1000" dirty="0">
              <a:solidFill>
                <a:schemeClr val="tx1"/>
              </a:solidFill>
            </a:endParaRPr>
          </a:p>
          <a:p>
            <a:pPr marL="114300" indent="0" rtl="0">
              <a:spcBef>
                <a:spcPts val="0"/>
              </a:spcBef>
              <a:spcAft>
                <a:spcPts val="0"/>
              </a:spcAft>
              <a:buNone/>
            </a:pPr>
            <a:r>
              <a:rPr lang="en-IN" sz="1000" b="0" dirty="0">
                <a:solidFill>
                  <a:schemeClr val="tx1"/>
                </a:solidFill>
                <a:effectLst/>
              </a:rPr>
              <a:t>[25] Nan Jia, </a:t>
            </a:r>
            <a:r>
              <a:rPr lang="en-IN" sz="1000" b="0" dirty="0" err="1">
                <a:solidFill>
                  <a:schemeClr val="tx1"/>
                </a:solidFill>
                <a:effectLst/>
              </a:rPr>
              <a:t>Shaojing</a:t>
            </a:r>
            <a:r>
              <a:rPr lang="en-IN" sz="1000" b="0" dirty="0">
                <a:solidFill>
                  <a:schemeClr val="tx1"/>
                </a:solidFill>
                <a:effectLst/>
              </a:rPr>
              <a:t> Fu, Ming Xu, "Privacy-Preserving Blockchain-Based Nonlinear SVM Classifier Training for Social Networks", Security and Communication Networks, vol. 2020, Article ID 8872853, 10 pages, 2020. </a:t>
            </a:r>
            <a:r>
              <a:rPr lang="en-IN" sz="1000" b="0" dirty="0">
                <a:solidFill>
                  <a:schemeClr val="accent5">
                    <a:lumMod val="60000"/>
                    <a:lumOff val="40000"/>
                  </a:schemeClr>
                </a:solidFill>
                <a:effectLst/>
              </a:rPr>
              <a:t>https://doi.org/10.1155/2020/8872853</a:t>
            </a:r>
          </a:p>
          <a:p>
            <a:pPr marL="114300" indent="0" rtl="0">
              <a:spcBef>
                <a:spcPts val="0"/>
              </a:spcBef>
              <a:spcAft>
                <a:spcPts val="0"/>
              </a:spcAft>
              <a:buNone/>
            </a:pPr>
            <a:endParaRPr lang="en-IN" sz="1000" b="0" dirty="0">
              <a:solidFill>
                <a:schemeClr val="tx1"/>
              </a:solidFill>
              <a:effectLst/>
            </a:endParaRPr>
          </a:p>
          <a:p>
            <a:pPr marL="114300" indent="0" rtl="0">
              <a:spcBef>
                <a:spcPts val="0"/>
              </a:spcBef>
              <a:spcAft>
                <a:spcPts val="0"/>
              </a:spcAft>
              <a:buNone/>
            </a:pPr>
            <a:endParaRPr lang="en-IN" sz="1000" b="0" dirty="0">
              <a:solidFill>
                <a:schemeClr val="tx1"/>
              </a:solidFill>
              <a:effectLst/>
            </a:endParaRPr>
          </a:p>
          <a:p>
            <a:pPr marL="114300" indent="0" rtl="0">
              <a:spcBef>
                <a:spcPts val="0"/>
              </a:spcBef>
              <a:spcAft>
                <a:spcPts val="0"/>
              </a:spcAft>
              <a:buNone/>
            </a:pPr>
            <a:endParaRPr lang="en-IN" sz="900" b="0" dirty="0">
              <a:solidFill>
                <a:schemeClr val="tx1"/>
              </a:solidFill>
              <a:effectLst/>
            </a:endParaRPr>
          </a:p>
        </p:txBody>
      </p:sp>
      <p:cxnSp>
        <p:nvCxnSpPr>
          <p:cNvPr id="653" name="Google Shape;653;p62"/>
          <p:cNvCxnSpPr/>
          <p:nvPr/>
        </p:nvCxnSpPr>
        <p:spPr>
          <a:xfrm rot="10800000" flipH="1">
            <a:off x="257650" y="4714100"/>
            <a:ext cx="8693400" cy="47700"/>
          </a:xfrm>
          <a:prstGeom prst="straightConnector1">
            <a:avLst/>
          </a:prstGeom>
          <a:noFill/>
          <a:ln w="9525" cap="flat" cmpd="sng">
            <a:solidFill>
              <a:schemeClr val="dk1"/>
            </a:solidFill>
            <a:prstDash val="solid"/>
            <a:round/>
            <a:headEnd type="none" w="med" len="med"/>
            <a:tailEnd type="none" w="med" len="med"/>
          </a:ln>
        </p:spPr>
      </p:cxnSp>
      <p:sp>
        <p:nvSpPr>
          <p:cNvPr id="2" name="Google Shape;63;p13">
            <a:extLst>
              <a:ext uri="{FF2B5EF4-FFF2-40B4-BE49-F238E27FC236}">
                <a16:creationId xmlns="" xmlns:a16="http://schemas.microsoft.com/office/drawing/2014/main" id="{34503761-72BC-A476-A66A-507DDC724DAF}"/>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3" name="Google Shape;62;p13">
            <a:extLst>
              <a:ext uri="{FF2B5EF4-FFF2-40B4-BE49-F238E27FC236}">
                <a16:creationId xmlns="" xmlns:a16="http://schemas.microsoft.com/office/drawing/2014/main" id="{5D50773B-3F48-E107-8C3F-343D79AD655F}"/>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4" name="Google Shape;64;p13">
            <a:extLst>
              <a:ext uri="{FF2B5EF4-FFF2-40B4-BE49-F238E27FC236}">
                <a16:creationId xmlns="" xmlns:a16="http://schemas.microsoft.com/office/drawing/2014/main" id="{DF71A227-5A59-C471-5E25-DB3754F6F4A8}"/>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80/80</a:t>
            </a:r>
            <a:endParaRPr sz="1200" b="1" dirty="0">
              <a:solidFill>
                <a:schemeClr val="dk1"/>
              </a:solidFill>
            </a:endParaRPr>
          </a:p>
        </p:txBody>
      </p:sp>
    </p:spTree>
    <p:extLst>
      <p:ext uri="{BB962C8B-B14F-4D97-AF65-F5344CB8AC3E}">
        <p14:creationId xmlns="" xmlns:p14="http://schemas.microsoft.com/office/powerpoint/2010/main" val="305534435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FF00"/>
                </a:solidFill>
                <a:latin typeface="Lucida Bright" panose="02040602050505020304" pitchFamily="18" charset="0"/>
              </a:rPr>
              <a:t>Why Federated Learning ?</a:t>
            </a:r>
            <a:br>
              <a:rPr lang="en-US" b="1" u="sng" dirty="0">
                <a:solidFill>
                  <a:srgbClr val="FFFF00"/>
                </a:solidFill>
                <a:latin typeface="Lucida Bright" panose="02040602050505020304" pitchFamily="18" charset="0"/>
              </a:rPr>
            </a:br>
            <a:endParaRPr lang="en-US" u="sng" dirty="0">
              <a:solidFill>
                <a:srgbClr val="FFFF00"/>
              </a:solidFill>
              <a:latin typeface="Lucida Bright" panose="02040602050505020304" pitchFamily="18" charset="0"/>
            </a:endParaRPr>
          </a:p>
        </p:txBody>
      </p:sp>
      <p:sp>
        <p:nvSpPr>
          <p:cNvPr id="3" name="Text Placeholder 2"/>
          <p:cNvSpPr>
            <a:spLocks noGrp="1"/>
          </p:cNvSpPr>
          <p:nvPr>
            <p:ph type="body" idx="1"/>
          </p:nvPr>
        </p:nvSpPr>
        <p:spPr/>
        <p:txBody>
          <a:bodyPr>
            <a:normAutofit fontScale="85000" lnSpcReduction="10000"/>
          </a:bodyPr>
          <a:lstStyle/>
          <a:p>
            <a:pPr algn="ctr">
              <a:buNone/>
            </a:pPr>
            <a:r>
              <a:rPr lang="en-US" dirty="0">
                <a:latin typeface="Lucida Bright" panose="02040602050505020304" pitchFamily="18" charset="0"/>
              </a:rPr>
              <a:t>Federated learning is an emerging area in the machine learning domain and it already provides significant benefits over traditional, centralized machine learning approaches. The benefits of federated learning are -</a:t>
            </a:r>
          </a:p>
          <a:p>
            <a:r>
              <a:rPr lang="en-US" b="1" u="sng" dirty="0">
                <a:solidFill>
                  <a:srgbClr val="00B050"/>
                </a:solidFill>
                <a:latin typeface="Lucida Bright" panose="02040602050505020304" pitchFamily="18" charset="0"/>
              </a:rPr>
              <a:t>Data security:</a:t>
            </a:r>
            <a:r>
              <a:rPr lang="en-US" dirty="0">
                <a:solidFill>
                  <a:srgbClr val="00B050"/>
                </a:solidFill>
                <a:latin typeface="Lucida Bright" panose="02040602050505020304" pitchFamily="18" charset="0"/>
              </a:rPr>
              <a:t> </a:t>
            </a:r>
            <a:r>
              <a:rPr lang="en-US" dirty="0">
                <a:latin typeface="Lucida Bright" panose="02040602050505020304" pitchFamily="18" charset="0"/>
              </a:rPr>
              <a:t>Keeping the training dataset on the devices, so a data pool is not required for the model.</a:t>
            </a:r>
          </a:p>
          <a:p>
            <a:r>
              <a:rPr lang="en-US" b="1" u="sng" dirty="0">
                <a:solidFill>
                  <a:srgbClr val="00B050"/>
                </a:solidFill>
                <a:latin typeface="Lucida Bright" panose="02040602050505020304" pitchFamily="18" charset="0"/>
              </a:rPr>
              <a:t>Data diversity</a:t>
            </a:r>
            <a:r>
              <a:rPr lang="en-US" u="sng" dirty="0">
                <a:solidFill>
                  <a:srgbClr val="00B050"/>
                </a:solidFill>
                <a:latin typeface="Lucida Bright" panose="02040602050505020304" pitchFamily="18" charset="0"/>
              </a:rPr>
              <a:t>:</a:t>
            </a:r>
            <a:r>
              <a:rPr lang="en-US" dirty="0">
                <a:solidFill>
                  <a:srgbClr val="00B050"/>
                </a:solidFill>
                <a:latin typeface="Lucida Bright" panose="02040602050505020304" pitchFamily="18" charset="0"/>
              </a:rPr>
              <a:t> </a:t>
            </a:r>
            <a:r>
              <a:rPr lang="en-US" dirty="0">
                <a:latin typeface="Lucida Bright" panose="02040602050505020304" pitchFamily="18" charset="0"/>
              </a:rPr>
              <a:t>Challenges other than data security such as network unavailability in edge devices may prevent companies from merging datasets from different sources. Federated learning facilitates access to heterogeneous data even in cases where data sources can communicate only during certain times</a:t>
            </a:r>
          </a:p>
          <a:p>
            <a:r>
              <a:rPr lang="en-US" u="sng" dirty="0">
                <a:solidFill>
                  <a:srgbClr val="00B050"/>
                </a:solidFill>
                <a:latin typeface="Lucida Bright" panose="02040602050505020304" pitchFamily="18" charset="0"/>
              </a:rPr>
              <a:t>Real-time</a:t>
            </a:r>
            <a:r>
              <a:rPr lang="en-US" b="1" u="sng" dirty="0">
                <a:solidFill>
                  <a:srgbClr val="00B050"/>
                </a:solidFill>
                <a:latin typeface="Lucida Bright" panose="02040602050505020304" pitchFamily="18" charset="0"/>
              </a:rPr>
              <a:t> continual learning</a:t>
            </a:r>
            <a:r>
              <a:rPr lang="en-US" u="sng" dirty="0">
                <a:solidFill>
                  <a:srgbClr val="00B050"/>
                </a:solidFill>
                <a:latin typeface="Lucida Bright" panose="02040602050505020304" pitchFamily="18" charset="0"/>
              </a:rPr>
              <a:t>: </a:t>
            </a:r>
            <a:r>
              <a:rPr lang="en-US" dirty="0">
                <a:latin typeface="Lucida Bright" panose="02040602050505020304" pitchFamily="18" charset="0"/>
              </a:rPr>
              <a:t>Models are constantly improved using client data with no need to aggregate data for continual learning.</a:t>
            </a:r>
          </a:p>
          <a:p>
            <a:r>
              <a:rPr lang="en-US" b="1" u="sng" dirty="0">
                <a:solidFill>
                  <a:srgbClr val="00B050"/>
                </a:solidFill>
                <a:latin typeface="Lucida Bright" panose="02040602050505020304" pitchFamily="18" charset="0"/>
              </a:rPr>
              <a:t>Hardware efficiency:</a:t>
            </a:r>
            <a:r>
              <a:rPr lang="en-US" dirty="0">
                <a:latin typeface="Lucida Bright" panose="02040602050505020304" pitchFamily="18" charset="0"/>
              </a:rPr>
              <a:t> This approach uses less complex hardware, because federated learning models do not need one complex central server to analyze data</a:t>
            </a:r>
          </a:p>
        </p:txBody>
      </p:sp>
      <p:grpSp>
        <p:nvGrpSpPr>
          <p:cNvPr id="4" name="Group 3">
            <a:extLst>
              <a:ext uri="{FF2B5EF4-FFF2-40B4-BE49-F238E27FC236}">
                <a16:creationId xmlns="" xmlns:a16="http://schemas.microsoft.com/office/drawing/2014/main" id="{6B843436-7B02-BDC5-2551-065DBB602C73}"/>
              </a:ext>
            </a:extLst>
          </p:cNvPr>
          <p:cNvGrpSpPr/>
          <p:nvPr/>
        </p:nvGrpSpPr>
        <p:grpSpPr>
          <a:xfrm>
            <a:off x="311700" y="4714100"/>
            <a:ext cx="8753625" cy="553968"/>
            <a:chOff x="311700" y="4714100"/>
            <a:chExt cx="8753625" cy="553968"/>
          </a:xfrm>
        </p:grpSpPr>
        <p:cxnSp>
          <p:nvCxnSpPr>
            <p:cNvPr id="5" name="Google Shape;136;p20">
              <a:extLst>
                <a:ext uri="{FF2B5EF4-FFF2-40B4-BE49-F238E27FC236}">
                  <a16:creationId xmlns="" xmlns:a16="http://schemas.microsoft.com/office/drawing/2014/main" id="{934BB90D-7209-B579-39E1-CB4FBB78C10F}"/>
                </a:ext>
              </a:extLst>
            </p:cNvPr>
            <p:cNvCxnSpPr>
              <a:cxnSpLocks/>
            </p:cNvCxnSpPr>
            <p:nvPr/>
          </p:nvCxnSpPr>
          <p:spPr>
            <a:xfrm>
              <a:off x="311700" y="4714100"/>
              <a:ext cx="8639350" cy="0"/>
            </a:xfrm>
            <a:prstGeom prst="straightConnector1">
              <a:avLst/>
            </a:prstGeom>
            <a:noFill/>
            <a:ln w="9525" cap="flat" cmpd="sng">
              <a:solidFill>
                <a:schemeClr val="dk1"/>
              </a:solidFill>
              <a:prstDash val="solid"/>
              <a:round/>
              <a:headEnd type="none" w="med" len="med"/>
              <a:tailEnd type="none" w="med" len="med"/>
            </a:ln>
          </p:spPr>
        </p:cxnSp>
        <p:sp>
          <p:nvSpPr>
            <p:cNvPr id="6" name="Google Shape;63;p13">
              <a:extLst>
                <a:ext uri="{FF2B5EF4-FFF2-40B4-BE49-F238E27FC236}">
                  <a16:creationId xmlns="" xmlns:a16="http://schemas.microsoft.com/office/drawing/2014/main" id="{652232A9-7593-D107-BBC3-D087299C6689}"/>
                </a:ext>
              </a:extLst>
            </p:cNvPr>
            <p:cNvSpPr txBox="1"/>
            <p:nvPr/>
          </p:nvSpPr>
          <p:spPr>
            <a:xfrm>
              <a:off x="6384050" y="4714100"/>
              <a:ext cx="1460100" cy="553968"/>
            </a:xfrm>
            <a:prstGeom prst="rect">
              <a:avLst/>
            </a:prstGeom>
            <a:noFill/>
            <a:ln>
              <a:noFill/>
            </a:ln>
          </p:spPr>
          <p:txBody>
            <a:bodyPr spcFirstLastPara="1" wrap="square" lIns="91425" tIns="91425" rIns="91425" bIns="91425" anchor="t" anchorCtr="0">
              <a:spAutoFit/>
            </a:bodyPr>
            <a:lstStyle/>
            <a:p>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29</a:t>
              </a:r>
              <a:r>
                <a:rPr lang="en-US" sz="1200" b="1" kern="100" baseline="300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th</a:t>
              </a:r>
              <a:r>
                <a:rPr lang="en-US"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rPr>
                <a:t> April 2023</a:t>
              </a:r>
              <a:endParaRPr lang="en-IN" sz="1200" b="1" kern="100" dirty="0">
                <a:solidFill>
                  <a:schemeClr val="bg2">
                    <a:lumMod val="10000"/>
                    <a:lumOff val="9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200" b="1" dirty="0">
                <a:solidFill>
                  <a:schemeClr val="dk1"/>
                </a:solidFill>
              </a:endParaRPr>
            </a:p>
          </p:txBody>
        </p:sp>
        <p:sp>
          <p:nvSpPr>
            <p:cNvPr id="7" name="Google Shape;62;p13">
              <a:extLst>
                <a:ext uri="{FF2B5EF4-FFF2-40B4-BE49-F238E27FC236}">
                  <a16:creationId xmlns="" xmlns:a16="http://schemas.microsoft.com/office/drawing/2014/main" id="{B53263EF-C4FC-24F6-CE2D-577EB8FCD58A}"/>
                </a:ext>
              </a:extLst>
            </p:cNvPr>
            <p:cNvSpPr txBox="1"/>
            <p:nvPr/>
          </p:nvSpPr>
          <p:spPr>
            <a:xfrm>
              <a:off x="2681475" y="4714100"/>
              <a:ext cx="3330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dirty="0">
                  <a:solidFill>
                    <a:schemeClr val="dk1"/>
                  </a:solidFill>
                </a:rPr>
                <a:t>A Federated Learning Approach</a:t>
              </a:r>
              <a:endParaRPr sz="1200" b="1" dirty="0">
                <a:solidFill>
                  <a:schemeClr val="dk1"/>
                </a:solidFill>
              </a:endParaRPr>
            </a:p>
          </p:txBody>
        </p:sp>
        <p:sp>
          <p:nvSpPr>
            <p:cNvPr id="8" name="Google Shape;64;p13">
              <a:extLst>
                <a:ext uri="{FF2B5EF4-FFF2-40B4-BE49-F238E27FC236}">
                  <a16:creationId xmlns="" xmlns:a16="http://schemas.microsoft.com/office/drawing/2014/main" id="{639FCEFB-6B05-8AD5-9349-A641D87A0480}"/>
                </a:ext>
              </a:extLst>
            </p:cNvPr>
            <p:cNvSpPr txBox="1"/>
            <p:nvPr/>
          </p:nvSpPr>
          <p:spPr>
            <a:xfrm>
              <a:off x="8470125" y="4714100"/>
              <a:ext cx="5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dk1"/>
                  </a:solidFill>
                </a:rPr>
                <a:t>9/80</a:t>
              </a:r>
              <a:endParaRPr sz="1200" b="1" dirty="0">
                <a:solidFill>
                  <a:schemeClr val="dk1"/>
                </a:solidFill>
              </a:endParaRPr>
            </a:p>
          </p:txBody>
        </p:sp>
      </p:gr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1987</TotalTime>
  <Words>7226</Words>
  <Application>Microsoft Office PowerPoint</Application>
  <PresentationFormat>On-screen Show (16:9)</PresentationFormat>
  <Paragraphs>1057</Paragraphs>
  <Slides>80</Slides>
  <Notes>69</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Simple Dark</vt:lpstr>
      <vt:lpstr>  </vt:lpstr>
      <vt:lpstr>  Presented By:</vt:lpstr>
      <vt:lpstr>AGENDA</vt:lpstr>
      <vt:lpstr>Slide 4</vt:lpstr>
      <vt:lpstr>ABSTRACT</vt:lpstr>
      <vt:lpstr>Slide 6</vt:lpstr>
      <vt:lpstr>FEDERATED LEARNING</vt:lpstr>
      <vt:lpstr>FEDERATED LEARNING</vt:lpstr>
      <vt:lpstr>Why Federated Learning ? </vt:lpstr>
      <vt:lpstr>Disadvantages of Federated Learning</vt:lpstr>
      <vt:lpstr>CONTRIBUTION OF PROPOSED WORK</vt:lpstr>
      <vt:lpstr>Slide 12</vt:lpstr>
      <vt:lpstr>LITERATURE REVIEW </vt:lpstr>
      <vt:lpstr>LITERATURE REVIEW </vt:lpstr>
      <vt:lpstr>LITERATURE REVIEW </vt:lpstr>
      <vt:lpstr>LITERATURE REVIEW </vt:lpstr>
      <vt:lpstr>LITERATURE REVIEW </vt:lpstr>
      <vt:lpstr>Slide 18</vt:lpstr>
      <vt:lpstr>BACKGROUND KNOWLEDGE</vt:lpstr>
      <vt:lpstr>BACKGROUND KNOWLEDGE</vt:lpstr>
      <vt:lpstr>ADAPTIVE BOOSTING Algorithm</vt:lpstr>
      <vt:lpstr>Slide 22</vt:lpstr>
      <vt:lpstr>Slide 23</vt:lpstr>
      <vt:lpstr>MACHINE LEARNING ALGORITHMS(used for breast cancer dataset)</vt:lpstr>
      <vt:lpstr>FLOW CHART &amp; ALGORITHM : NORMAL LEARNING</vt:lpstr>
      <vt:lpstr>FLOW CHART &amp; ALGORITHM: FEDERATED LEARNING</vt:lpstr>
      <vt:lpstr>CONCEPT OF FEDERATED MODEL</vt:lpstr>
      <vt:lpstr>Slide 28</vt:lpstr>
      <vt:lpstr>TRAINING PROTOCOL FOR FEDERATED LEARNING</vt:lpstr>
      <vt:lpstr>Slide 30</vt:lpstr>
      <vt:lpstr>SYSTEM CONFIGURATION</vt:lpstr>
      <vt:lpstr>Slide 32</vt:lpstr>
      <vt:lpstr>DATASET DESCRIPTION (BREAST CANCER )</vt:lpstr>
      <vt:lpstr>PROBLEM FORMULATION(BREAST CANCER)</vt:lpstr>
      <vt:lpstr>BREAST CANCER DISEASE DETECTION</vt:lpstr>
      <vt:lpstr>Slide 36</vt:lpstr>
      <vt:lpstr>Slide 37</vt:lpstr>
      <vt:lpstr>Slide 38</vt:lpstr>
      <vt:lpstr>DIFFERENT SPLITTING </vt:lpstr>
      <vt:lpstr>DIFFERENT CROSS-VALIDATION </vt:lpstr>
      <vt:lpstr>DIFFERENT FEATURE-SELECTION </vt:lpstr>
      <vt:lpstr>DIFFERENT HYPERPARAMETER-TUNING </vt:lpstr>
      <vt:lpstr>RETRIEVE BEST MODEL </vt:lpstr>
      <vt:lpstr>RETRIEVE FEDERATED_BASED BEST MODEL </vt:lpstr>
      <vt:lpstr>TIME COMPARISON</vt:lpstr>
      <vt:lpstr>Slide 46</vt:lpstr>
      <vt:lpstr>COMPARATIVE STUDY </vt:lpstr>
      <vt:lpstr>Slide 48</vt:lpstr>
      <vt:lpstr>BACKGROUND KNOWLEDGE</vt:lpstr>
      <vt:lpstr>BACKGROUND KNOWLEDGE</vt:lpstr>
      <vt:lpstr>Slide 51</vt:lpstr>
      <vt:lpstr>Slide 52</vt:lpstr>
      <vt:lpstr>Slide 53</vt:lpstr>
      <vt:lpstr>Slide 54</vt:lpstr>
      <vt:lpstr>MACHINE LEARNING ALGORITHMS(used for heart disease dataset)</vt:lpstr>
      <vt:lpstr>Slide 56</vt:lpstr>
      <vt:lpstr>Slide 57</vt:lpstr>
      <vt:lpstr>DATASET DESCRIPTION(HEART DISEASE)</vt:lpstr>
      <vt:lpstr>PROBLEM FORMULATION(HEART DISEASE)</vt:lpstr>
      <vt:lpstr>Slide 60</vt:lpstr>
      <vt:lpstr>Slide 61</vt:lpstr>
      <vt:lpstr>Slide 62</vt:lpstr>
      <vt:lpstr>Slide 63</vt:lpstr>
      <vt:lpstr>DIFFERENT SPITTING </vt:lpstr>
      <vt:lpstr>DIFFERENT CROSS-VALIDATION </vt:lpstr>
      <vt:lpstr>DIFFERENT FEATURE-SELECTION </vt:lpstr>
      <vt:lpstr>DIFFERENT HYPERPARAMETER-TUNING </vt:lpstr>
      <vt:lpstr>RETRIEVE BEST MODEL </vt:lpstr>
      <vt:lpstr>RETRIEVE FEDERATED_BASED BEST MODEL </vt:lpstr>
      <vt:lpstr>TIME COMPARISON</vt:lpstr>
      <vt:lpstr>Slide 71</vt:lpstr>
      <vt:lpstr>COMPARATIVE STUDY </vt:lpstr>
      <vt:lpstr>CONCLUSION</vt:lpstr>
      <vt:lpstr>FUTURE PLAN OF WORK</vt:lpstr>
      <vt:lpstr>Gossip Learning</vt:lpstr>
      <vt:lpstr>Slide 76</vt:lpstr>
      <vt:lpstr>BIBLIOGRAPHY</vt:lpstr>
      <vt:lpstr>BIBLIOGRAPHY</vt:lpstr>
      <vt:lpstr>BIBLIOGRAPHY</vt:lpstr>
      <vt:lpstr>BIBLIOGRAPHY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cp:lastModifiedBy>MUKHERJEE</cp:lastModifiedBy>
  <cp:revision>287</cp:revision>
  <dcterms:modified xsi:type="dcterms:W3CDTF">2023-04-29T04:26:43Z</dcterms:modified>
</cp:coreProperties>
</file>